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61" r:id="rId2"/>
    <p:sldId id="262" r:id="rId3"/>
    <p:sldId id="323" r:id="rId4"/>
    <p:sldId id="324" r:id="rId5"/>
    <p:sldId id="314" r:id="rId6"/>
    <p:sldId id="318" r:id="rId7"/>
    <p:sldId id="317" r:id="rId8"/>
    <p:sldId id="362" r:id="rId9"/>
    <p:sldId id="326" r:id="rId10"/>
    <p:sldId id="327" r:id="rId11"/>
    <p:sldId id="316" r:id="rId12"/>
    <p:sldId id="328" r:id="rId13"/>
    <p:sldId id="298" r:id="rId14"/>
    <p:sldId id="263" r:id="rId15"/>
    <p:sldId id="304" r:id="rId16"/>
    <p:sldId id="280" r:id="rId17"/>
    <p:sldId id="330" r:id="rId18"/>
    <p:sldId id="283" r:id="rId19"/>
    <p:sldId id="320" r:id="rId20"/>
    <p:sldId id="284" r:id="rId21"/>
    <p:sldId id="299" r:id="rId22"/>
    <p:sldId id="302" r:id="rId23"/>
    <p:sldId id="321" r:id="rId24"/>
    <p:sldId id="359" r:id="rId25"/>
    <p:sldId id="360" r:id="rId26"/>
    <p:sldId id="331" r:id="rId27"/>
    <p:sldId id="292" r:id="rId28"/>
    <p:sldId id="361" r:id="rId29"/>
    <p:sldId id="293" r:id="rId30"/>
    <p:sldId id="296" r:id="rId31"/>
    <p:sldId id="297" r:id="rId32"/>
    <p:sldId id="334" r:id="rId33"/>
    <p:sldId id="344" r:id="rId34"/>
    <p:sldId id="345" r:id="rId35"/>
    <p:sldId id="346" r:id="rId36"/>
    <p:sldId id="306" r:id="rId37"/>
    <p:sldId id="355" r:id="rId38"/>
    <p:sldId id="347" r:id="rId39"/>
    <p:sldId id="356" r:id="rId40"/>
    <p:sldId id="350" r:id="rId41"/>
    <p:sldId id="357" r:id="rId42"/>
    <p:sldId id="307" r:id="rId43"/>
    <p:sldId id="308" r:id="rId44"/>
    <p:sldId id="358" r:id="rId45"/>
    <p:sldId id="335" r:id="rId46"/>
    <p:sldId id="336" r:id="rId47"/>
    <p:sldId id="337" r:id="rId48"/>
    <p:sldId id="338" r:id="rId49"/>
    <p:sldId id="340" r:id="rId50"/>
    <p:sldId id="341" r:id="rId51"/>
    <p:sldId id="342" r:id="rId52"/>
    <p:sldId id="343" r:id="rId5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D1E3F3"/>
    <a:srgbClr val="8EBAE2"/>
    <a:srgbClr val="2C6EAA"/>
    <a:srgbClr val="ECF1FA"/>
    <a:srgbClr val="33CCFF"/>
    <a:srgbClr val="5DAEFF"/>
    <a:srgbClr val="0D86FF"/>
    <a:srgbClr val="FFD7AF"/>
    <a:srgbClr val="76AB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85817" autoAdjust="0"/>
  </p:normalViewPr>
  <p:slideViewPr>
    <p:cSldViewPr snapToGrid="0">
      <p:cViewPr varScale="1">
        <p:scale>
          <a:sx n="58" d="100"/>
          <a:sy n="58" d="100"/>
        </p:scale>
        <p:origin x="-11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image" Target="../media/image33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055E76-532A-4471-BC80-42BC28A43305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1A96FC2-E64C-4F6E-92E3-C9DEA90ED336}">
      <dgm:prSet phldrT="[Testo]" custT="1"/>
      <dgm:spPr/>
      <dgm:t>
        <a:bodyPr/>
        <a:lstStyle/>
        <a:p>
          <a:r>
            <a:rPr lang="it-IT" sz="2000" b="1" dirty="0" smtClean="0"/>
            <a:t>i docenti che si trovano al primo anno di servizio con incarico a tempo indeterminato, a qualunque titolo conferito, e che aspirino alla conferma nel ruolo; </a:t>
          </a:r>
          <a:endParaRPr lang="it-IT" sz="2000" b="1" dirty="0"/>
        </a:p>
      </dgm:t>
    </dgm:pt>
    <dgm:pt modelId="{14D6EBA3-CCB1-4325-B80F-D6DCD128C07F}" type="parTrans" cxnId="{B00A245C-5188-4808-8272-D44C7C9B359C}">
      <dgm:prSet/>
      <dgm:spPr/>
      <dgm:t>
        <a:bodyPr/>
        <a:lstStyle/>
        <a:p>
          <a:endParaRPr lang="it-IT"/>
        </a:p>
      </dgm:t>
    </dgm:pt>
    <dgm:pt modelId="{726E104D-ACEE-48BB-8B77-40A00F00025F}" type="sibTrans" cxnId="{B00A245C-5188-4808-8272-D44C7C9B359C}">
      <dgm:prSet/>
      <dgm:spPr/>
      <dgm:t>
        <a:bodyPr/>
        <a:lstStyle/>
        <a:p>
          <a:endParaRPr lang="it-IT"/>
        </a:p>
      </dgm:t>
    </dgm:pt>
    <dgm:pt modelId="{FB5EAB42-CB0D-4713-AA97-6F506AA2C574}">
      <dgm:prSet phldrT="[Testo]"/>
      <dgm:spPr/>
      <dgm:t>
        <a:bodyPr/>
        <a:lstStyle/>
        <a:p>
          <a:r>
            <a:rPr lang="it-IT" dirty="0" smtClean="0"/>
            <a:t> </a:t>
          </a:r>
          <a:r>
            <a:rPr lang="it-IT" b="1" dirty="0" smtClean="0"/>
            <a:t>i docenti per i quali sia stata richiesta la proroga del periodo di formazione e prova o che non abbiano potuto completarlo negli anni precedenti; </a:t>
          </a:r>
          <a:endParaRPr lang="it-IT" b="1" dirty="0"/>
        </a:p>
      </dgm:t>
    </dgm:pt>
    <dgm:pt modelId="{9D09ED0C-AC27-4030-AA1B-3991F4844EAC}" type="parTrans" cxnId="{BB7BE501-1790-402D-B7B2-F1DEE07565D7}">
      <dgm:prSet/>
      <dgm:spPr/>
      <dgm:t>
        <a:bodyPr/>
        <a:lstStyle/>
        <a:p>
          <a:endParaRPr lang="it-IT"/>
        </a:p>
      </dgm:t>
    </dgm:pt>
    <dgm:pt modelId="{6F298062-4E19-4398-9B5A-B3825CA8649A}" type="sibTrans" cxnId="{BB7BE501-1790-402D-B7B2-F1DEE07565D7}">
      <dgm:prSet/>
      <dgm:spPr/>
      <dgm:t>
        <a:bodyPr/>
        <a:lstStyle/>
        <a:p>
          <a:endParaRPr lang="it-IT"/>
        </a:p>
      </dgm:t>
    </dgm:pt>
    <dgm:pt modelId="{65DBCB76-2687-4A05-9786-A9AF1F1CE4FA}">
      <dgm:prSet phldrT="[Testo]"/>
      <dgm:spPr/>
      <dgm:t>
        <a:bodyPr/>
        <a:lstStyle/>
        <a:p>
          <a:r>
            <a:rPr lang="it-IT" b="1" dirty="0" smtClean="0"/>
            <a:t>i docenti per i quali sia stato disposto il passaggio di ruolo;</a:t>
          </a:r>
          <a:endParaRPr lang="it-IT" b="1" dirty="0"/>
        </a:p>
      </dgm:t>
    </dgm:pt>
    <dgm:pt modelId="{36321E36-4CCF-4DAA-8EE2-479581CE33B9}" type="parTrans" cxnId="{DD21753E-023A-4477-82DC-BCF91DF75B2D}">
      <dgm:prSet/>
      <dgm:spPr/>
      <dgm:t>
        <a:bodyPr/>
        <a:lstStyle/>
        <a:p>
          <a:endParaRPr lang="it-IT"/>
        </a:p>
      </dgm:t>
    </dgm:pt>
    <dgm:pt modelId="{1E818FD7-BEB5-461A-A56E-E038731D1FF5}" type="sibTrans" cxnId="{DD21753E-023A-4477-82DC-BCF91DF75B2D}">
      <dgm:prSet/>
      <dgm:spPr/>
      <dgm:t>
        <a:bodyPr/>
        <a:lstStyle/>
        <a:p>
          <a:endParaRPr lang="it-IT"/>
        </a:p>
      </dgm:t>
    </dgm:pt>
    <dgm:pt modelId="{0659E1FF-A1BB-4F35-9663-EC23A3B007F3}">
      <dgm:prSet phldrT="[Testo]"/>
      <dgm:spPr/>
      <dgm:t>
        <a:bodyPr/>
        <a:lstStyle/>
        <a:p>
          <a:r>
            <a:rPr lang="it-IT" dirty="0" smtClean="0"/>
            <a:t> </a:t>
          </a:r>
          <a:r>
            <a:rPr lang="it-IT" b="1" dirty="0" smtClean="0"/>
            <a:t>i docenti che nello scorso anno scolastico non hanno superato positivamente l’anno di prova.</a:t>
          </a:r>
          <a:endParaRPr lang="it-IT" b="1" dirty="0"/>
        </a:p>
      </dgm:t>
    </dgm:pt>
    <dgm:pt modelId="{773A03CB-5C96-4AD4-A5E4-7002F98457FB}" type="parTrans" cxnId="{79E555A8-D3DF-4C56-8986-AF51B26250BF}">
      <dgm:prSet/>
      <dgm:spPr/>
      <dgm:t>
        <a:bodyPr/>
        <a:lstStyle/>
        <a:p>
          <a:endParaRPr lang="it-IT"/>
        </a:p>
      </dgm:t>
    </dgm:pt>
    <dgm:pt modelId="{F96662E2-A459-4237-87BB-8DF3EFBA7678}" type="sibTrans" cxnId="{79E555A8-D3DF-4C56-8986-AF51B26250BF}">
      <dgm:prSet/>
      <dgm:spPr/>
      <dgm:t>
        <a:bodyPr/>
        <a:lstStyle/>
        <a:p>
          <a:endParaRPr lang="it-IT"/>
        </a:p>
      </dgm:t>
    </dgm:pt>
    <dgm:pt modelId="{B2750F4C-A755-4809-AD5B-DA41EF1CE6F6}" type="pres">
      <dgm:prSet presAssocID="{09055E76-532A-4471-BC80-42BC28A433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930C982-844A-4590-9355-881702CCDB9A}" type="pres">
      <dgm:prSet presAssocID="{91A96FC2-E64C-4F6E-92E3-C9DEA90ED336}" presName="comp" presStyleCnt="0"/>
      <dgm:spPr/>
    </dgm:pt>
    <dgm:pt modelId="{66231567-C3B7-4911-B205-7A3A13C38241}" type="pres">
      <dgm:prSet presAssocID="{91A96FC2-E64C-4F6E-92E3-C9DEA90ED336}" presName="box" presStyleLbl="node1" presStyleIdx="0" presStyleCnt="4" custLinFactNeighborX="-429" custLinFactNeighborY="1216"/>
      <dgm:spPr/>
      <dgm:t>
        <a:bodyPr/>
        <a:lstStyle/>
        <a:p>
          <a:endParaRPr lang="it-IT"/>
        </a:p>
      </dgm:t>
    </dgm:pt>
    <dgm:pt modelId="{D95268D9-D61D-4B4B-8B2E-10944BF0FBC3}" type="pres">
      <dgm:prSet presAssocID="{91A96FC2-E64C-4F6E-92E3-C9DEA90ED336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B1F06504-08DA-4192-B26F-CE620B987B54}" type="pres">
      <dgm:prSet presAssocID="{91A96FC2-E64C-4F6E-92E3-C9DEA90ED336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B19E0E4-3966-45A9-811E-9FD12E17946C}" type="pres">
      <dgm:prSet presAssocID="{726E104D-ACEE-48BB-8B77-40A00F00025F}" presName="spacer" presStyleCnt="0"/>
      <dgm:spPr/>
    </dgm:pt>
    <dgm:pt modelId="{E81A2962-B2D9-4F99-9E66-8DD0A2252641}" type="pres">
      <dgm:prSet presAssocID="{FB5EAB42-CB0D-4713-AA97-6F506AA2C574}" presName="comp" presStyleCnt="0"/>
      <dgm:spPr/>
    </dgm:pt>
    <dgm:pt modelId="{FE1E3E48-DCC7-428B-96D1-0D03674F653F}" type="pres">
      <dgm:prSet presAssocID="{FB5EAB42-CB0D-4713-AA97-6F506AA2C574}" presName="box" presStyleLbl="node1" presStyleIdx="1" presStyleCnt="4"/>
      <dgm:spPr/>
      <dgm:t>
        <a:bodyPr/>
        <a:lstStyle/>
        <a:p>
          <a:endParaRPr lang="it-IT"/>
        </a:p>
      </dgm:t>
    </dgm:pt>
    <dgm:pt modelId="{EE5AE0F8-92E9-47FC-9120-1CDDCBB32349}" type="pres">
      <dgm:prSet presAssocID="{FB5EAB42-CB0D-4713-AA97-6F506AA2C574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</dgm:spPr>
    </dgm:pt>
    <dgm:pt modelId="{50A2CB18-EB21-4B0D-ACCC-60D758C6EE22}" type="pres">
      <dgm:prSet presAssocID="{FB5EAB42-CB0D-4713-AA97-6F506AA2C574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1F5A56-9097-4639-8553-21D0C778FC33}" type="pres">
      <dgm:prSet presAssocID="{6F298062-4E19-4398-9B5A-B3825CA8649A}" presName="spacer" presStyleCnt="0"/>
      <dgm:spPr/>
    </dgm:pt>
    <dgm:pt modelId="{957A3B25-A120-4930-A416-F475C03E1E5F}" type="pres">
      <dgm:prSet presAssocID="{65DBCB76-2687-4A05-9786-A9AF1F1CE4FA}" presName="comp" presStyleCnt="0"/>
      <dgm:spPr/>
    </dgm:pt>
    <dgm:pt modelId="{ADB8E548-8F11-48BD-974F-CC3FCCB8B246}" type="pres">
      <dgm:prSet presAssocID="{65DBCB76-2687-4A05-9786-A9AF1F1CE4FA}" presName="box" presStyleLbl="node1" presStyleIdx="2" presStyleCnt="4"/>
      <dgm:spPr/>
      <dgm:t>
        <a:bodyPr/>
        <a:lstStyle/>
        <a:p>
          <a:endParaRPr lang="it-IT"/>
        </a:p>
      </dgm:t>
    </dgm:pt>
    <dgm:pt modelId="{C4355D95-088C-44FD-8910-744F2BD13018}" type="pres">
      <dgm:prSet presAssocID="{65DBCB76-2687-4A05-9786-A9AF1F1CE4FA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114E49F8-407E-4ADA-B114-D2C59502B7C6}" type="pres">
      <dgm:prSet presAssocID="{65DBCB76-2687-4A05-9786-A9AF1F1CE4FA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FEA730-EFE1-459D-9BDD-0487B63CEEC1}" type="pres">
      <dgm:prSet presAssocID="{1E818FD7-BEB5-461A-A56E-E038731D1FF5}" presName="spacer" presStyleCnt="0"/>
      <dgm:spPr/>
    </dgm:pt>
    <dgm:pt modelId="{760703B9-34E7-40D8-A578-4D9AA4E44C21}" type="pres">
      <dgm:prSet presAssocID="{0659E1FF-A1BB-4F35-9663-EC23A3B007F3}" presName="comp" presStyleCnt="0"/>
      <dgm:spPr/>
    </dgm:pt>
    <dgm:pt modelId="{6043C470-6D30-4AEF-BBCD-D43A18F3302D}" type="pres">
      <dgm:prSet presAssocID="{0659E1FF-A1BB-4F35-9663-EC23A3B007F3}" presName="box" presStyleLbl="node1" presStyleIdx="3" presStyleCnt="4"/>
      <dgm:spPr/>
      <dgm:t>
        <a:bodyPr/>
        <a:lstStyle/>
        <a:p>
          <a:endParaRPr lang="it-IT"/>
        </a:p>
      </dgm:t>
    </dgm:pt>
    <dgm:pt modelId="{8EF7F478-6435-4A04-9719-CBC4580B6ED4}" type="pres">
      <dgm:prSet presAssocID="{0659E1FF-A1BB-4F35-9663-EC23A3B007F3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</dgm:spPr>
    </dgm:pt>
    <dgm:pt modelId="{AFB07523-29E9-4F7B-8198-9C106471C3CD}" type="pres">
      <dgm:prSet presAssocID="{0659E1FF-A1BB-4F35-9663-EC23A3B007F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3008CD8-DE10-4FDE-ABD2-A065A3BCE437}" type="presOf" srcId="{91A96FC2-E64C-4F6E-92E3-C9DEA90ED336}" destId="{B1F06504-08DA-4192-B26F-CE620B987B54}" srcOrd="1" destOrd="0" presId="urn:microsoft.com/office/officeart/2005/8/layout/vList4#1"/>
    <dgm:cxn modelId="{B00A245C-5188-4808-8272-D44C7C9B359C}" srcId="{09055E76-532A-4471-BC80-42BC28A43305}" destId="{91A96FC2-E64C-4F6E-92E3-C9DEA90ED336}" srcOrd="0" destOrd="0" parTransId="{14D6EBA3-CCB1-4325-B80F-D6DCD128C07F}" sibTransId="{726E104D-ACEE-48BB-8B77-40A00F00025F}"/>
    <dgm:cxn modelId="{30941469-A6A5-48E8-9FBE-3DA7AC7D787E}" type="presOf" srcId="{FB5EAB42-CB0D-4713-AA97-6F506AA2C574}" destId="{50A2CB18-EB21-4B0D-ACCC-60D758C6EE22}" srcOrd="1" destOrd="0" presId="urn:microsoft.com/office/officeart/2005/8/layout/vList4#1"/>
    <dgm:cxn modelId="{E3424173-A944-4943-91BA-F9827B373A67}" type="presOf" srcId="{91A96FC2-E64C-4F6E-92E3-C9DEA90ED336}" destId="{66231567-C3B7-4911-B205-7A3A13C38241}" srcOrd="0" destOrd="0" presId="urn:microsoft.com/office/officeart/2005/8/layout/vList4#1"/>
    <dgm:cxn modelId="{8C871C68-0191-4A97-AE00-5656E4F372BC}" type="presOf" srcId="{09055E76-532A-4471-BC80-42BC28A43305}" destId="{B2750F4C-A755-4809-AD5B-DA41EF1CE6F6}" srcOrd="0" destOrd="0" presId="urn:microsoft.com/office/officeart/2005/8/layout/vList4#1"/>
    <dgm:cxn modelId="{C16C0113-5098-437D-BF68-9BC720240B3A}" type="presOf" srcId="{65DBCB76-2687-4A05-9786-A9AF1F1CE4FA}" destId="{114E49F8-407E-4ADA-B114-D2C59502B7C6}" srcOrd="1" destOrd="0" presId="urn:microsoft.com/office/officeart/2005/8/layout/vList4#1"/>
    <dgm:cxn modelId="{F5E5420B-C05D-4D79-A1FF-22B94E80111D}" type="presOf" srcId="{0659E1FF-A1BB-4F35-9663-EC23A3B007F3}" destId="{6043C470-6D30-4AEF-BBCD-D43A18F3302D}" srcOrd="0" destOrd="0" presId="urn:microsoft.com/office/officeart/2005/8/layout/vList4#1"/>
    <dgm:cxn modelId="{04ADAD23-0C13-4E0D-9FF4-D9B64D9C34C3}" type="presOf" srcId="{0659E1FF-A1BB-4F35-9663-EC23A3B007F3}" destId="{AFB07523-29E9-4F7B-8198-9C106471C3CD}" srcOrd="1" destOrd="0" presId="urn:microsoft.com/office/officeart/2005/8/layout/vList4#1"/>
    <dgm:cxn modelId="{79E555A8-D3DF-4C56-8986-AF51B26250BF}" srcId="{09055E76-532A-4471-BC80-42BC28A43305}" destId="{0659E1FF-A1BB-4F35-9663-EC23A3B007F3}" srcOrd="3" destOrd="0" parTransId="{773A03CB-5C96-4AD4-A5E4-7002F98457FB}" sibTransId="{F96662E2-A459-4237-87BB-8DF3EFBA7678}"/>
    <dgm:cxn modelId="{DD21753E-023A-4477-82DC-BCF91DF75B2D}" srcId="{09055E76-532A-4471-BC80-42BC28A43305}" destId="{65DBCB76-2687-4A05-9786-A9AF1F1CE4FA}" srcOrd="2" destOrd="0" parTransId="{36321E36-4CCF-4DAA-8EE2-479581CE33B9}" sibTransId="{1E818FD7-BEB5-461A-A56E-E038731D1FF5}"/>
    <dgm:cxn modelId="{BB7BE501-1790-402D-B7B2-F1DEE07565D7}" srcId="{09055E76-532A-4471-BC80-42BC28A43305}" destId="{FB5EAB42-CB0D-4713-AA97-6F506AA2C574}" srcOrd="1" destOrd="0" parTransId="{9D09ED0C-AC27-4030-AA1B-3991F4844EAC}" sibTransId="{6F298062-4E19-4398-9B5A-B3825CA8649A}"/>
    <dgm:cxn modelId="{9FC056BB-A94D-46D3-8E71-2B5DAAEB3160}" type="presOf" srcId="{FB5EAB42-CB0D-4713-AA97-6F506AA2C574}" destId="{FE1E3E48-DCC7-428B-96D1-0D03674F653F}" srcOrd="0" destOrd="0" presId="urn:microsoft.com/office/officeart/2005/8/layout/vList4#1"/>
    <dgm:cxn modelId="{9B03D1D1-A208-497A-B1B5-0663D3F8BEB9}" type="presOf" srcId="{65DBCB76-2687-4A05-9786-A9AF1F1CE4FA}" destId="{ADB8E548-8F11-48BD-974F-CC3FCCB8B246}" srcOrd="0" destOrd="0" presId="urn:microsoft.com/office/officeart/2005/8/layout/vList4#1"/>
    <dgm:cxn modelId="{CE69B641-4CB3-46B0-883C-1DBBBF46F015}" type="presParOf" srcId="{B2750F4C-A755-4809-AD5B-DA41EF1CE6F6}" destId="{2930C982-844A-4590-9355-881702CCDB9A}" srcOrd="0" destOrd="0" presId="urn:microsoft.com/office/officeart/2005/8/layout/vList4#1"/>
    <dgm:cxn modelId="{1ABF187A-0838-4E91-ADD8-6266EADAAB87}" type="presParOf" srcId="{2930C982-844A-4590-9355-881702CCDB9A}" destId="{66231567-C3B7-4911-B205-7A3A13C38241}" srcOrd="0" destOrd="0" presId="urn:microsoft.com/office/officeart/2005/8/layout/vList4#1"/>
    <dgm:cxn modelId="{8F99EB85-08E6-4A24-9CED-89450546DF46}" type="presParOf" srcId="{2930C982-844A-4590-9355-881702CCDB9A}" destId="{D95268D9-D61D-4B4B-8B2E-10944BF0FBC3}" srcOrd="1" destOrd="0" presId="urn:microsoft.com/office/officeart/2005/8/layout/vList4#1"/>
    <dgm:cxn modelId="{B22BEC6B-F8B6-4434-8F8F-58D5431805B4}" type="presParOf" srcId="{2930C982-844A-4590-9355-881702CCDB9A}" destId="{B1F06504-08DA-4192-B26F-CE620B987B54}" srcOrd="2" destOrd="0" presId="urn:microsoft.com/office/officeart/2005/8/layout/vList4#1"/>
    <dgm:cxn modelId="{A2530FBE-C31F-4245-AA63-358878951192}" type="presParOf" srcId="{B2750F4C-A755-4809-AD5B-DA41EF1CE6F6}" destId="{3B19E0E4-3966-45A9-811E-9FD12E17946C}" srcOrd="1" destOrd="0" presId="urn:microsoft.com/office/officeart/2005/8/layout/vList4#1"/>
    <dgm:cxn modelId="{3F3B54AD-F82A-4A14-BDAB-7A33D47131F8}" type="presParOf" srcId="{B2750F4C-A755-4809-AD5B-DA41EF1CE6F6}" destId="{E81A2962-B2D9-4F99-9E66-8DD0A2252641}" srcOrd="2" destOrd="0" presId="urn:microsoft.com/office/officeart/2005/8/layout/vList4#1"/>
    <dgm:cxn modelId="{47FA1A99-3B89-4A9A-A553-6FFBE102B2B8}" type="presParOf" srcId="{E81A2962-B2D9-4F99-9E66-8DD0A2252641}" destId="{FE1E3E48-DCC7-428B-96D1-0D03674F653F}" srcOrd="0" destOrd="0" presId="urn:microsoft.com/office/officeart/2005/8/layout/vList4#1"/>
    <dgm:cxn modelId="{506F0C62-66D1-4AE8-A5D5-8C9FE7BCD435}" type="presParOf" srcId="{E81A2962-B2D9-4F99-9E66-8DD0A2252641}" destId="{EE5AE0F8-92E9-47FC-9120-1CDDCBB32349}" srcOrd="1" destOrd="0" presId="urn:microsoft.com/office/officeart/2005/8/layout/vList4#1"/>
    <dgm:cxn modelId="{B60D0FE7-8D15-4498-BAD8-67770757FF5A}" type="presParOf" srcId="{E81A2962-B2D9-4F99-9E66-8DD0A2252641}" destId="{50A2CB18-EB21-4B0D-ACCC-60D758C6EE22}" srcOrd="2" destOrd="0" presId="urn:microsoft.com/office/officeart/2005/8/layout/vList4#1"/>
    <dgm:cxn modelId="{67D2CD3F-9781-4459-8F53-4D10DBFF1C15}" type="presParOf" srcId="{B2750F4C-A755-4809-AD5B-DA41EF1CE6F6}" destId="{E11F5A56-9097-4639-8553-21D0C778FC33}" srcOrd="3" destOrd="0" presId="urn:microsoft.com/office/officeart/2005/8/layout/vList4#1"/>
    <dgm:cxn modelId="{E56E9C27-F37D-4921-A1DE-E6C5E963230A}" type="presParOf" srcId="{B2750F4C-A755-4809-AD5B-DA41EF1CE6F6}" destId="{957A3B25-A120-4930-A416-F475C03E1E5F}" srcOrd="4" destOrd="0" presId="urn:microsoft.com/office/officeart/2005/8/layout/vList4#1"/>
    <dgm:cxn modelId="{2515DF69-088D-4267-8E3E-44F7C288686A}" type="presParOf" srcId="{957A3B25-A120-4930-A416-F475C03E1E5F}" destId="{ADB8E548-8F11-48BD-974F-CC3FCCB8B246}" srcOrd="0" destOrd="0" presId="urn:microsoft.com/office/officeart/2005/8/layout/vList4#1"/>
    <dgm:cxn modelId="{E51510B9-74CB-493F-B128-808F29927B37}" type="presParOf" srcId="{957A3B25-A120-4930-A416-F475C03E1E5F}" destId="{C4355D95-088C-44FD-8910-744F2BD13018}" srcOrd="1" destOrd="0" presId="urn:microsoft.com/office/officeart/2005/8/layout/vList4#1"/>
    <dgm:cxn modelId="{4C9A7B2C-7385-4140-AE59-FC4ACC4969F3}" type="presParOf" srcId="{957A3B25-A120-4930-A416-F475C03E1E5F}" destId="{114E49F8-407E-4ADA-B114-D2C59502B7C6}" srcOrd="2" destOrd="0" presId="urn:microsoft.com/office/officeart/2005/8/layout/vList4#1"/>
    <dgm:cxn modelId="{44D7D230-69B3-4D0B-9850-BE646DDEC8B9}" type="presParOf" srcId="{B2750F4C-A755-4809-AD5B-DA41EF1CE6F6}" destId="{59FEA730-EFE1-459D-9BDD-0487B63CEEC1}" srcOrd="5" destOrd="0" presId="urn:microsoft.com/office/officeart/2005/8/layout/vList4#1"/>
    <dgm:cxn modelId="{2A3CBB2A-4738-46C4-AA12-D3226AD6FD46}" type="presParOf" srcId="{B2750F4C-A755-4809-AD5B-DA41EF1CE6F6}" destId="{760703B9-34E7-40D8-A578-4D9AA4E44C21}" srcOrd="6" destOrd="0" presId="urn:microsoft.com/office/officeart/2005/8/layout/vList4#1"/>
    <dgm:cxn modelId="{7B275F70-7887-4183-9CD3-26C155455459}" type="presParOf" srcId="{760703B9-34E7-40D8-A578-4D9AA4E44C21}" destId="{6043C470-6D30-4AEF-BBCD-D43A18F3302D}" srcOrd="0" destOrd="0" presId="urn:microsoft.com/office/officeart/2005/8/layout/vList4#1"/>
    <dgm:cxn modelId="{62226DE4-1A1E-448E-AC93-0EF4D1769790}" type="presParOf" srcId="{760703B9-34E7-40D8-A578-4D9AA4E44C21}" destId="{8EF7F478-6435-4A04-9719-CBC4580B6ED4}" srcOrd="1" destOrd="0" presId="urn:microsoft.com/office/officeart/2005/8/layout/vList4#1"/>
    <dgm:cxn modelId="{8D09622B-69D5-4BCC-A659-A40D9418E570}" type="presParOf" srcId="{760703B9-34E7-40D8-A578-4D9AA4E44C21}" destId="{AFB07523-29E9-4F7B-8198-9C106471C3C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/>
      <dgm:spPr/>
      <dgm:t>
        <a:bodyPr/>
        <a:lstStyle/>
        <a:p>
          <a:r>
            <a:rPr lang="it-IT" dirty="0" smtClean="0"/>
            <a:t>Primo incontro (3 h)</a:t>
          </a:r>
          <a:endParaRPr lang="it-IT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Il primo incontro è finalizzato a:</a:t>
          </a:r>
          <a:endParaRPr lang="it-IT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A29820E5-B6A8-4507-8D65-741BFBF2206E}">
      <dgm:prSet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- illustrate le modalità, i compiti  e i principali strumenti utilizzati nel percorso formativo;</a:t>
          </a:r>
          <a:endParaRPr lang="it-IT" i="0" dirty="0">
            <a:solidFill>
              <a:schemeClr val="tx1"/>
            </a:solidFill>
          </a:endParaRPr>
        </a:p>
      </dgm:t>
    </dgm:pt>
    <dgm:pt modelId="{AB38B63B-B8C0-45A5-B1CD-62E4044C5DBA}" type="parTrans" cxnId="{1EC81673-7540-4A7A-A8A7-A3238B2401F5}">
      <dgm:prSet/>
      <dgm:spPr/>
      <dgm:t>
        <a:bodyPr/>
        <a:lstStyle/>
        <a:p>
          <a:endParaRPr lang="it-IT"/>
        </a:p>
      </dgm:t>
    </dgm:pt>
    <dgm:pt modelId="{76B52F3F-7956-4B9A-BEA2-DD9E950F491A}" type="sibTrans" cxnId="{1EC81673-7540-4A7A-A8A7-A3238B2401F5}">
      <dgm:prSet/>
      <dgm:spPr/>
      <dgm:t>
        <a:bodyPr/>
        <a:lstStyle/>
        <a:p>
          <a:endParaRPr lang="it-IT"/>
        </a:p>
      </dgm:t>
    </dgm:pt>
    <dgm:pt modelId="{1B57C9C6-9B6D-4252-A760-C2C00F65E022}">
      <dgm:prSet/>
      <dgm:spPr/>
      <dgm:t>
        <a:bodyPr/>
        <a:lstStyle/>
        <a:p>
          <a:r>
            <a:rPr lang="it-IT" i="0" dirty="0" smtClean="0">
              <a:solidFill>
                <a:schemeClr val="tx1"/>
              </a:solidFill>
            </a:rPr>
            <a:t>- far conoscere le aspettative dell’amministrazione e della scuola nei confronti dei neo-assunti.</a:t>
          </a:r>
          <a:endParaRPr lang="it-IT" i="1" dirty="0">
            <a:solidFill>
              <a:schemeClr val="tx1"/>
            </a:solidFill>
          </a:endParaRPr>
        </a:p>
      </dgm:t>
    </dgm:pt>
    <dgm:pt modelId="{A8D220B2-E48B-40F5-8EC3-6354238286A0}" type="parTrans" cxnId="{06836B66-C300-4CA9-8116-F3C393AB9A4E}">
      <dgm:prSet/>
      <dgm:spPr/>
      <dgm:t>
        <a:bodyPr/>
        <a:lstStyle/>
        <a:p>
          <a:endParaRPr lang="it-IT"/>
        </a:p>
      </dgm:t>
    </dgm:pt>
    <dgm:pt modelId="{63177121-A754-40C6-991D-FA0287B9CA10}" type="sibTrans" cxnId="{06836B66-C300-4CA9-8116-F3C393AB9A4E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C4C1932-D6B3-4F00-9CE8-02E145642D3B}" type="presOf" srcId="{B112DB8E-A860-4975-8EC8-B1B46D830160}" destId="{AFA6ACE0-047D-4069-A2F5-CC0CE58BAB6D}" srcOrd="0" destOrd="0" presId="urn:microsoft.com/office/officeart/2005/8/layout/vList2"/>
    <dgm:cxn modelId="{8E9E1611-79B5-403A-8356-96DD2A172A25}" type="presOf" srcId="{1B57C9C6-9B6D-4252-A760-C2C00F65E022}" destId="{AA2BCF7C-D56D-427D-B0D5-5AE055531ACC}" srcOrd="0" destOrd="2" presId="urn:microsoft.com/office/officeart/2005/8/layout/vList2"/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A92BEAF1-5A24-46E8-AC68-89F0580C07C0}" type="presOf" srcId="{262A68B5-6340-4698-BC05-D06DEEDC11CF}" destId="{AA2BCF7C-D56D-427D-B0D5-5AE055531ACC}" srcOrd="0" destOrd="0" presId="urn:microsoft.com/office/officeart/2005/8/layout/vList2"/>
    <dgm:cxn modelId="{F1C2647C-FB58-41A2-A05E-2916EC4CD732}" type="presOf" srcId="{A29820E5-B6A8-4507-8D65-741BFBF2206E}" destId="{AA2BCF7C-D56D-427D-B0D5-5AE055531ACC}" srcOrd="0" destOrd="1" presId="urn:microsoft.com/office/officeart/2005/8/layout/vList2"/>
    <dgm:cxn modelId="{1EC81673-7540-4A7A-A8A7-A3238B2401F5}" srcId="{B8EA71AE-0770-4411-A00C-B3798A3B1D47}" destId="{A29820E5-B6A8-4507-8D65-741BFBF2206E}" srcOrd="1" destOrd="0" parTransId="{AB38B63B-B8C0-45A5-B1CD-62E4044C5DBA}" sibTransId="{76B52F3F-7956-4B9A-BEA2-DD9E950F491A}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06836B66-C300-4CA9-8116-F3C393AB9A4E}" srcId="{B8EA71AE-0770-4411-A00C-B3798A3B1D47}" destId="{1B57C9C6-9B6D-4252-A760-C2C00F65E022}" srcOrd="2" destOrd="0" parTransId="{A8D220B2-E48B-40F5-8EC3-6354238286A0}" sibTransId="{63177121-A754-40C6-991D-FA0287B9CA10}"/>
    <dgm:cxn modelId="{232CA685-414D-4A41-BF28-28D676A479C6}" type="presOf" srcId="{B8EA71AE-0770-4411-A00C-B3798A3B1D47}" destId="{D6D69CD8-E886-4F6C-80CD-4768D8FB29DA}" srcOrd="0" destOrd="0" presId="urn:microsoft.com/office/officeart/2005/8/layout/vList2"/>
    <dgm:cxn modelId="{3B20BF5D-B3D4-4B25-B57D-6B52B34D9F45}" type="presParOf" srcId="{AFA6ACE0-047D-4069-A2F5-CC0CE58BAB6D}" destId="{D6D69CD8-E886-4F6C-80CD-4768D8FB29DA}" srcOrd="0" destOrd="0" presId="urn:microsoft.com/office/officeart/2005/8/layout/vList2"/>
    <dgm:cxn modelId="{E2DFC6DD-D33B-4A64-8A8A-2D6402251D41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 custT="1"/>
      <dgm:spPr/>
      <dgm:t>
        <a:bodyPr/>
        <a:lstStyle/>
        <a:p>
          <a:r>
            <a:rPr lang="it-IT" sz="3600" dirty="0" smtClean="0"/>
            <a:t>Laboratori formativi dedicati  (12 h)</a:t>
          </a:r>
          <a:endParaRPr lang="it-IT" sz="3600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 custT="1"/>
      <dgm:spPr/>
      <dgm:t>
        <a:bodyPr/>
        <a:lstStyle/>
        <a:p>
          <a:pPr algn="just"/>
          <a:r>
            <a:rPr lang="it-IT" sz="2400" dirty="0" smtClean="0">
              <a:solidFill>
                <a:schemeClr val="tx1"/>
              </a:solidFill>
            </a:rPr>
            <a:t>I laboratori, articolati di norma in </a:t>
          </a:r>
          <a:r>
            <a:rPr lang="it-IT" sz="2400" b="1" dirty="0" smtClean="0">
              <a:solidFill>
                <a:schemeClr val="tx1"/>
              </a:solidFill>
            </a:rPr>
            <a:t>4 incontri in presenza della durata di 3 ore, sono progettati </a:t>
          </a:r>
          <a:r>
            <a:rPr lang="it-IT" sz="2400" dirty="0" smtClean="0">
              <a:solidFill>
                <a:schemeClr val="tx1"/>
              </a:solidFill>
            </a:rPr>
            <a:t>a livello territoriale e si caratterizzano per l’adozione di metodologie laboratoriali e per i contenuti strettamente attinenti all’insegnamento.</a:t>
          </a:r>
          <a:endParaRPr lang="it-IT" sz="2400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17FB5F43-B6C4-44BD-A037-5E7199DDA445}">
      <dgm:prSet phldrT="[Testo]" custT="1"/>
      <dgm:spPr/>
      <dgm:t>
        <a:bodyPr/>
        <a:lstStyle/>
        <a:p>
          <a:pPr algn="just"/>
          <a:r>
            <a:rPr lang="it-IT" sz="2400" i="0" dirty="0" smtClean="0"/>
            <a:t>La documentazione prodotta e l’attività di ricerca, svolta dai docenti neoassunti nel corso dello svolgimento delle attività laboratoriali, confluiscono nel </a:t>
          </a:r>
          <a:r>
            <a:rPr lang="it-IT" sz="2400" b="1" i="0" dirty="0" smtClean="0"/>
            <a:t>Portfolio professionale del docente. </a:t>
          </a:r>
          <a:endParaRPr lang="it-IT" sz="2400" b="1" i="0" dirty="0"/>
        </a:p>
      </dgm:t>
    </dgm:pt>
    <dgm:pt modelId="{C54E55AB-EB6E-4D91-8601-0D250760AC4F}" type="parTrans" cxnId="{E17AC39C-06F1-4CFB-8868-A0D62F5A88FB}">
      <dgm:prSet/>
      <dgm:spPr/>
      <dgm:t>
        <a:bodyPr/>
        <a:lstStyle/>
        <a:p>
          <a:endParaRPr lang="it-IT"/>
        </a:p>
      </dgm:t>
    </dgm:pt>
    <dgm:pt modelId="{B29D0E0E-8AAE-474A-9678-B90748141B9F}" type="sibTrans" cxnId="{E17AC39C-06F1-4CFB-8868-A0D62F5A88FB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17AC39C-06F1-4CFB-8868-A0D62F5A88FB}" srcId="{B8EA71AE-0770-4411-A00C-B3798A3B1D47}" destId="{17FB5F43-B6C4-44BD-A037-5E7199DDA445}" srcOrd="1" destOrd="0" parTransId="{C54E55AB-EB6E-4D91-8601-0D250760AC4F}" sibTransId="{B29D0E0E-8AAE-474A-9678-B90748141B9F}"/>
    <dgm:cxn modelId="{6D5C6E59-21E7-4B77-992A-F86BE33D1509}" type="presOf" srcId="{B112DB8E-A860-4975-8EC8-B1B46D830160}" destId="{AFA6ACE0-047D-4069-A2F5-CC0CE58BAB6D}" srcOrd="0" destOrd="0" presId="urn:microsoft.com/office/officeart/2005/8/layout/vList2"/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53A416A1-4B7F-48A1-850A-D5A82DE9387B}" type="presOf" srcId="{262A68B5-6340-4698-BC05-D06DEEDC11CF}" destId="{AA2BCF7C-D56D-427D-B0D5-5AE055531ACC}" srcOrd="0" destOrd="0" presId="urn:microsoft.com/office/officeart/2005/8/layout/vList2"/>
    <dgm:cxn modelId="{F90C7886-068F-4850-82A4-26DB412F5950}" type="presOf" srcId="{B8EA71AE-0770-4411-A00C-B3798A3B1D47}" destId="{D6D69CD8-E886-4F6C-80CD-4768D8FB29DA}" srcOrd="0" destOrd="0" presId="urn:microsoft.com/office/officeart/2005/8/layout/vList2"/>
    <dgm:cxn modelId="{BB64F208-2079-43C3-BB79-8305D3973986}" type="presOf" srcId="{17FB5F43-B6C4-44BD-A037-5E7199DDA445}" destId="{AA2BCF7C-D56D-427D-B0D5-5AE055531ACC}" srcOrd="0" destOrd="1" presId="urn:microsoft.com/office/officeart/2005/8/layout/vList2"/>
    <dgm:cxn modelId="{FC48FEB3-505D-45FF-877B-650E9018A69D}" type="presParOf" srcId="{AFA6ACE0-047D-4069-A2F5-CC0CE58BAB6D}" destId="{D6D69CD8-E886-4F6C-80CD-4768D8FB29DA}" srcOrd="0" destOrd="0" presId="urn:microsoft.com/office/officeart/2005/8/layout/vList2"/>
    <dgm:cxn modelId="{7DF34BE5-DB5D-4EAB-B20E-B00A4F071BDE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CFEF37-2551-410C-9942-F29CD58BB2C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249588E-FF74-4A97-8CC3-6FD68989759C}">
      <dgm:prSet phldrT="[Testo]"/>
      <dgm:spPr/>
      <dgm:t>
        <a:bodyPr/>
        <a:lstStyle/>
        <a:p>
          <a:r>
            <a:rPr lang="it-IT" dirty="0" smtClean="0"/>
            <a:t>inclusione sociale e dinamiche interculturali</a:t>
          </a:r>
          <a:endParaRPr lang="it-IT" dirty="0"/>
        </a:p>
      </dgm:t>
    </dgm:pt>
    <dgm:pt modelId="{E76D84E0-06AB-41F5-9BA3-C9B1E260208B}" type="parTrans" cxnId="{D38F6764-F7BD-46FC-B18B-8680AD95A389}">
      <dgm:prSet/>
      <dgm:spPr/>
      <dgm:t>
        <a:bodyPr/>
        <a:lstStyle/>
        <a:p>
          <a:endParaRPr lang="it-IT"/>
        </a:p>
      </dgm:t>
    </dgm:pt>
    <dgm:pt modelId="{44698218-3E28-4D20-9771-9E61AD02F321}" type="sibTrans" cxnId="{D38F6764-F7BD-46FC-B18B-8680AD95A389}">
      <dgm:prSet/>
      <dgm:spPr/>
      <dgm:t>
        <a:bodyPr/>
        <a:lstStyle/>
        <a:p>
          <a:endParaRPr lang="it-IT"/>
        </a:p>
      </dgm:t>
    </dgm:pt>
    <dgm:pt modelId="{EEE3ECD0-588D-4FB2-A423-100E0AD40749}">
      <dgm:prSet phldrT="[Testo]"/>
      <dgm:spPr/>
      <dgm:t>
        <a:bodyPr/>
        <a:lstStyle/>
        <a:p>
          <a:r>
            <a:rPr lang="it-IT" dirty="0" smtClean="0"/>
            <a:t>gestione della classe e problematiche relazionali</a:t>
          </a:r>
          <a:endParaRPr lang="it-IT" dirty="0"/>
        </a:p>
      </dgm:t>
    </dgm:pt>
    <dgm:pt modelId="{6BF5FC56-491E-4366-890F-6838584EAD61}" type="parTrans" cxnId="{2B4F62F5-E112-4D87-B401-D75997BFE592}">
      <dgm:prSet/>
      <dgm:spPr/>
      <dgm:t>
        <a:bodyPr/>
        <a:lstStyle/>
        <a:p>
          <a:endParaRPr lang="it-IT"/>
        </a:p>
      </dgm:t>
    </dgm:pt>
    <dgm:pt modelId="{BB8EC163-586B-40C8-9B75-3DAE9D1E4089}" type="sibTrans" cxnId="{2B4F62F5-E112-4D87-B401-D75997BFE592}">
      <dgm:prSet/>
      <dgm:spPr/>
      <dgm:t>
        <a:bodyPr/>
        <a:lstStyle/>
        <a:p>
          <a:endParaRPr lang="it-IT"/>
        </a:p>
      </dgm:t>
    </dgm:pt>
    <dgm:pt modelId="{D7F161B1-5EE0-477E-B86C-760334D0ABD6}">
      <dgm:prSet phldrT="[Testo]"/>
      <dgm:spPr/>
      <dgm:t>
        <a:bodyPr/>
        <a:lstStyle/>
        <a:p>
          <a:r>
            <a:rPr lang="it-IT" dirty="0" smtClean="0"/>
            <a:t>valutazione didattica e valutazione di sistema</a:t>
          </a:r>
          <a:endParaRPr lang="it-IT" dirty="0"/>
        </a:p>
      </dgm:t>
    </dgm:pt>
    <dgm:pt modelId="{39F638A0-0F3F-4AFF-B92E-522B52D99CD4}" type="parTrans" cxnId="{2698CB3D-7DAC-4716-9566-9BEFE9573E79}">
      <dgm:prSet/>
      <dgm:spPr/>
      <dgm:t>
        <a:bodyPr/>
        <a:lstStyle/>
        <a:p>
          <a:endParaRPr lang="it-IT"/>
        </a:p>
      </dgm:t>
    </dgm:pt>
    <dgm:pt modelId="{D2D16E2B-B9F5-40E5-95F3-0DA431FC66AD}" type="sibTrans" cxnId="{2698CB3D-7DAC-4716-9566-9BEFE9573E79}">
      <dgm:prSet/>
      <dgm:spPr/>
      <dgm:t>
        <a:bodyPr/>
        <a:lstStyle/>
        <a:p>
          <a:endParaRPr lang="it-IT"/>
        </a:p>
      </dgm:t>
    </dgm:pt>
    <dgm:pt modelId="{9F5A6968-CD7A-47A4-89AD-DC9557FB1386}">
      <dgm:prSet phldrT="[Testo]"/>
      <dgm:spPr/>
      <dgm:t>
        <a:bodyPr/>
        <a:lstStyle/>
        <a:p>
          <a:r>
            <a:rPr lang="it-IT" dirty="0" smtClean="0"/>
            <a:t>bisogni educativi speciali</a:t>
          </a:r>
          <a:endParaRPr lang="it-IT" dirty="0"/>
        </a:p>
      </dgm:t>
    </dgm:pt>
    <dgm:pt modelId="{18C14F33-CA7A-403C-825D-18EFAE3D10E0}" type="parTrans" cxnId="{C160D61E-4085-48C1-AB08-8C92937937AE}">
      <dgm:prSet/>
      <dgm:spPr/>
      <dgm:t>
        <a:bodyPr/>
        <a:lstStyle/>
        <a:p>
          <a:endParaRPr lang="it-IT"/>
        </a:p>
      </dgm:t>
    </dgm:pt>
    <dgm:pt modelId="{629DEC08-3020-40BA-8216-EC768CD8843A}" type="sibTrans" cxnId="{C160D61E-4085-48C1-AB08-8C92937937AE}">
      <dgm:prSet/>
      <dgm:spPr/>
      <dgm:t>
        <a:bodyPr/>
        <a:lstStyle/>
        <a:p>
          <a:endParaRPr lang="it-IT"/>
        </a:p>
      </dgm:t>
    </dgm:pt>
    <dgm:pt modelId="{4A1D38F5-8F69-4588-A08D-4468B9F08F9D}">
      <dgm:prSet phldrT="[Testo]"/>
      <dgm:spPr/>
      <dgm:t>
        <a:bodyPr/>
        <a:lstStyle/>
        <a:p>
          <a:r>
            <a:rPr lang="it-IT" dirty="0" smtClean="0"/>
            <a:t>contrasto alla dispersione scolastica</a:t>
          </a:r>
          <a:endParaRPr lang="it-IT" dirty="0"/>
        </a:p>
      </dgm:t>
    </dgm:pt>
    <dgm:pt modelId="{1BC93836-A367-47AA-A5F9-53ACCBC83D42}" type="parTrans" cxnId="{443D1E1F-61C8-46C5-9AE8-3FDB0124179F}">
      <dgm:prSet/>
      <dgm:spPr/>
      <dgm:t>
        <a:bodyPr/>
        <a:lstStyle/>
        <a:p>
          <a:endParaRPr lang="it-IT"/>
        </a:p>
      </dgm:t>
    </dgm:pt>
    <dgm:pt modelId="{215C2E4C-50C6-4361-AAC7-D443E684A812}" type="sibTrans" cxnId="{443D1E1F-61C8-46C5-9AE8-3FDB0124179F}">
      <dgm:prSet/>
      <dgm:spPr/>
      <dgm:t>
        <a:bodyPr/>
        <a:lstStyle/>
        <a:p>
          <a:endParaRPr lang="it-IT"/>
        </a:p>
      </dgm:t>
    </dgm:pt>
    <dgm:pt modelId="{0284BA75-C814-4651-9A53-51C042F0B0B5}">
      <dgm:prSet phldrT="[Testo]"/>
      <dgm:spPr/>
      <dgm:t>
        <a:bodyPr/>
        <a:lstStyle/>
        <a:p>
          <a:r>
            <a:rPr lang="it-IT" dirty="0" smtClean="0"/>
            <a:t>orientamento e alternanza scuola-lavoro</a:t>
          </a:r>
          <a:endParaRPr lang="it-IT" dirty="0"/>
        </a:p>
      </dgm:t>
    </dgm:pt>
    <dgm:pt modelId="{3C4AF003-8001-4D57-A298-F66047C34A4D}" type="parTrans" cxnId="{37254B87-3F1B-4CE5-A772-AD519D1334F3}">
      <dgm:prSet/>
      <dgm:spPr/>
      <dgm:t>
        <a:bodyPr/>
        <a:lstStyle/>
        <a:p>
          <a:endParaRPr lang="it-IT"/>
        </a:p>
      </dgm:t>
    </dgm:pt>
    <dgm:pt modelId="{A346DB1E-44DD-4B5B-879B-F5647AFDC685}" type="sibTrans" cxnId="{37254B87-3F1B-4CE5-A772-AD519D1334F3}">
      <dgm:prSet/>
      <dgm:spPr/>
      <dgm:t>
        <a:bodyPr/>
        <a:lstStyle/>
        <a:p>
          <a:endParaRPr lang="it-IT"/>
        </a:p>
      </dgm:t>
    </dgm:pt>
    <dgm:pt modelId="{B6F51339-3C9B-4226-B34A-5ABF4868431E}">
      <dgm:prSet phldrT="[Testo]"/>
      <dgm:spPr/>
      <dgm:t>
        <a:bodyPr/>
        <a:lstStyle/>
        <a:p>
          <a:r>
            <a:rPr lang="it-IT" dirty="0" smtClean="0"/>
            <a:t>nuove risorse digitali e loro impatto sulla didattica</a:t>
          </a:r>
          <a:endParaRPr lang="it-IT" dirty="0"/>
        </a:p>
      </dgm:t>
    </dgm:pt>
    <dgm:pt modelId="{920EEE09-113A-4CDA-A646-948E91396000}" type="sibTrans" cxnId="{D26ABE3E-B6CA-4136-BDF0-20FFFB8EEEBD}">
      <dgm:prSet/>
      <dgm:spPr/>
      <dgm:t>
        <a:bodyPr/>
        <a:lstStyle/>
        <a:p>
          <a:endParaRPr lang="it-IT"/>
        </a:p>
      </dgm:t>
    </dgm:pt>
    <dgm:pt modelId="{8B3F55EF-73BE-4866-84B9-E71BE658862D}" type="parTrans" cxnId="{D26ABE3E-B6CA-4136-BDF0-20FFFB8EEEBD}">
      <dgm:prSet/>
      <dgm:spPr/>
      <dgm:t>
        <a:bodyPr/>
        <a:lstStyle/>
        <a:p>
          <a:endParaRPr lang="it-IT"/>
        </a:p>
      </dgm:t>
    </dgm:pt>
    <dgm:pt modelId="{EE5F7B66-AAE5-42E5-BF3D-71E84EB24046}" type="pres">
      <dgm:prSet presAssocID="{F6CFEF37-2551-410C-9942-F29CD58BB2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EB681817-45C7-4694-B26D-794BD6E924ED}" type="pres">
      <dgm:prSet presAssocID="{F6CFEF37-2551-410C-9942-F29CD58BB2C9}" presName="Name1" presStyleCnt="0"/>
      <dgm:spPr/>
    </dgm:pt>
    <dgm:pt modelId="{692C80BC-1EF3-4D41-868B-3BA14571E5E3}" type="pres">
      <dgm:prSet presAssocID="{F6CFEF37-2551-410C-9942-F29CD58BB2C9}" presName="cycle" presStyleCnt="0"/>
      <dgm:spPr/>
    </dgm:pt>
    <dgm:pt modelId="{B6160012-DB61-47FA-B0E7-3B2355A9F437}" type="pres">
      <dgm:prSet presAssocID="{F6CFEF37-2551-410C-9942-F29CD58BB2C9}" presName="srcNode" presStyleLbl="node1" presStyleIdx="0" presStyleCnt="7"/>
      <dgm:spPr/>
    </dgm:pt>
    <dgm:pt modelId="{E6021D8D-ED94-4ABD-8632-932A01257A11}" type="pres">
      <dgm:prSet presAssocID="{F6CFEF37-2551-410C-9942-F29CD58BB2C9}" presName="conn" presStyleLbl="parChTrans1D2" presStyleIdx="0" presStyleCnt="1"/>
      <dgm:spPr/>
      <dgm:t>
        <a:bodyPr/>
        <a:lstStyle/>
        <a:p>
          <a:endParaRPr lang="it-IT"/>
        </a:p>
      </dgm:t>
    </dgm:pt>
    <dgm:pt modelId="{93624B85-F2BC-4DD9-92EB-645743A908B7}" type="pres">
      <dgm:prSet presAssocID="{F6CFEF37-2551-410C-9942-F29CD58BB2C9}" presName="extraNode" presStyleLbl="node1" presStyleIdx="0" presStyleCnt="7"/>
      <dgm:spPr/>
    </dgm:pt>
    <dgm:pt modelId="{1E479863-02AE-429B-8373-567E5AFB058E}" type="pres">
      <dgm:prSet presAssocID="{F6CFEF37-2551-410C-9942-F29CD58BB2C9}" presName="dstNode" presStyleLbl="node1" presStyleIdx="0" presStyleCnt="7"/>
      <dgm:spPr/>
    </dgm:pt>
    <dgm:pt modelId="{C426F3A0-2E43-4C84-B1A2-7AF9337B3E5F}" type="pres">
      <dgm:prSet presAssocID="{B6F51339-3C9B-4226-B34A-5ABF4868431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8689D6C-8BAA-4C9C-B72A-B539230A66AB}" type="pres">
      <dgm:prSet presAssocID="{B6F51339-3C9B-4226-B34A-5ABF4868431E}" presName="accent_1" presStyleCnt="0"/>
      <dgm:spPr/>
    </dgm:pt>
    <dgm:pt modelId="{52B595C9-C4EE-4219-8904-76CDDA47394D}" type="pres">
      <dgm:prSet presAssocID="{B6F51339-3C9B-4226-B34A-5ABF4868431E}" presName="accentRepeatNode" presStyleLbl="solidFgAcc1" presStyleIdx="0" presStyleCnt="7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030F205C-8C6E-48C7-BFAD-B75989C9001D}" type="pres">
      <dgm:prSet presAssocID="{EEE3ECD0-588D-4FB2-A423-100E0AD40749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C0C231-4A21-45BF-BC2A-1381A5680E2C}" type="pres">
      <dgm:prSet presAssocID="{EEE3ECD0-588D-4FB2-A423-100E0AD40749}" presName="accent_2" presStyleCnt="0"/>
      <dgm:spPr/>
    </dgm:pt>
    <dgm:pt modelId="{891B95F4-A02D-444E-A565-A54823F6C74F}" type="pres">
      <dgm:prSet presAssocID="{EEE3ECD0-588D-4FB2-A423-100E0AD40749}" presName="accentRepeatNode" presStyleLbl="solidFgAcc1" presStyleIdx="1" presStyleCnt="7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59233426-9AD1-4C70-B603-0198F711EDBE}" type="pres">
      <dgm:prSet presAssocID="{D7F161B1-5EE0-477E-B86C-760334D0ABD6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05776B-3DCE-40D8-A7A6-5159A7363D09}" type="pres">
      <dgm:prSet presAssocID="{D7F161B1-5EE0-477E-B86C-760334D0ABD6}" presName="accent_3" presStyleCnt="0"/>
      <dgm:spPr/>
    </dgm:pt>
    <dgm:pt modelId="{213691A4-7F22-4F65-9989-8F8EBD22FA3D}" type="pres">
      <dgm:prSet presAssocID="{D7F161B1-5EE0-477E-B86C-760334D0ABD6}" presName="accentRepeatNode" presStyleLbl="solidFgAcc1" presStyleIdx="2" presStyleCnt="7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904A039C-63B8-4F2A-A3FC-4D11C7B5E3E2}" type="pres">
      <dgm:prSet presAssocID="{9F5A6968-CD7A-47A4-89AD-DC9557FB138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09DDF9-E162-4952-9035-92A9D1D93E80}" type="pres">
      <dgm:prSet presAssocID="{9F5A6968-CD7A-47A4-89AD-DC9557FB1386}" presName="accent_4" presStyleCnt="0"/>
      <dgm:spPr/>
    </dgm:pt>
    <dgm:pt modelId="{682D6AA8-861A-4B2C-973B-C869A10D42B4}" type="pres">
      <dgm:prSet presAssocID="{9F5A6968-CD7A-47A4-89AD-DC9557FB1386}" presName="accentRepeatNode" presStyleLbl="solidFgAcc1" presStyleIdx="3" presStyleCnt="7"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EC58E60-159A-46B7-AEBC-DF00AC1C76D3}" type="pres">
      <dgm:prSet presAssocID="{4A1D38F5-8F69-4588-A08D-4468B9F08F9D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C4524C1-8382-4EB0-8705-0456654CAE7D}" type="pres">
      <dgm:prSet presAssocID="{4A1D38F5-8F69-4588-A08D-4468B9F08F9D}" presName="accent_5" presStyleCnt="0"/>
      <dgm:spPr/>
    </dgm:pt>
    <dgm:pt modelId="{951386EF-4600-42B6-BF7A-7EE7BE30984D}" type="pres">
      <dgm:prSet presAssocID="{4A1D38F5-8F69-4588-A08D-4468B9F08F9D}" presName="accentRepeatNode" presStyleLbl="solidFgAcc1" presStyleIdx="4" presStyleCnt="7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2676075C-C8CC-47D1-ACBD-AEFC1125971B}" type="pres">
      <dgm:prSet presAssocID="{C249588E-FF74-4A97-8CC3-6FD68989759C}" presName="text_6" presStyleLbl="node1" presStyleIdx="5" presStyleCnt="7" custLinFactNeighborX="230" custLinFactNeighborY="-978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266D4DF-889B-42A8-A8A8-04743963030E}" type="pres">
      <dgm:prSet presAssocID="{C249588E-FF74-4A97-8CC3-6FD68989759C}" presName="accent_6" presStyleCnt="0"/>
      <dgm:spPr/>
    </dgm:pt>
    <dgm:pt modelId="{57E2FF3F-F9FE-4697-BA6D-F518DE5B11AB}" type="pres">
      <dgm:prSet presAssocID="{C249588E-FF74-4A97-8CC3-6FD68989759C}" presName="accentRepeatNode" presStyleLbl="solidFgAcc1" presStyleIdx="5" presStyleCnt="7"/>
      <dgm:spPr>
        <a:blipFill dpi="0" rotWithShape="0"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  <dgm:pt modelId="{E85362F7-2E72-401F-A802-A21F89997E2E}" type="pres">
      <dgm:prSet presAssocID="{0284BA75-C814-4651-9A53-51C042F0B0B5}" presName="text_7" presStyleLbl="node1" presStyleIdx="6" presStyleCnt="7" custLinFactNeighborY="-2689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2A5B2DD-BD1F-4AB5-9DD8-5CAC1AC5A0AB}" type="pres">
      <dgm:prSet presAssocID="{0284BA75-C814-4651-9A53-51C042F0B0B5}" presName="accent_7" presStyleCnt="0"/>
      <dgm:spPr/>
    </dgm:pt>
    <dgm:pt modelId="{BAA57FD9-3D97-4F74-A9F1-0A6F620FD903}" type="pres">
      <dgm:prSet presAssocID="{0284BA75-C814-4651-9A53-51C042F0B0B5}" presName="accentRepeatNode" presStyleLbl="solidFgAcc1" presStyleIdx="6" presStyleCnt="7" custLinFactNeighborY="-15648"/>
      <dgm:spPr>
        <a:blipFill dpi="0" rotWithShape="0"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7015BABA-CB1D-4132-804A-9B24335B52E3}" type="presOf" srcId="{B6F51339-3C9B-4226-B34A-5ABF4868431E}" destId="{C426F3A0-2E43-4C84-B1A2-7AF9337B3E5F}" srcOrd="0" destOrd="0" presId="urn:microsoft.com/office/officeart/2008/layout/VerticalCurvedList"/>
    <dgm:cxn modelId="{3F0EB7DD-2583-4802-B7D2-C915D72EF3E9}" type="presOf" srcId="{EEE3ECD0-588D-4FB2-A423-100E0AD40749}" destId="{030F205C-8C6E-48C7-BFAD-B75989C9001D}" srcOrd="0" destOrd="0" presId="urn:microsoft.com/office/officeart/2008/layout/VerticalCurvedList"/>
    <dgm:cxn modelId="{63737156-6F0F-41A3-9721-1186A1EFC627}" type="presOf" srcId="{920EEE09-113A-4CDA-A646-948E91396000}" destId="{E6021D8D-ED94-4ABD-8632-932A01257A11}" srcOrd="0" destOrd="0" presId="urn:microsoft.com/office/officeart/2008/layout/VerticalCurvedList"/>
    <dgm:cxn modelId="{37254B87-3F1B-4CE5-A772-AD519D1334F3}" srcId="{F6CFEF37-2551-410C-9942-F29CD58BB2C9}" destId="{0284BA75-C814-4651-9A53-51C042F0B0B5}" srcOrd="6" destOrd="0" parTransId="{3C4AF003-8001-4D57-A298-F66047C34A4D}" sibTransId="{A346DB1E-44DD-4B5B-879B-F5647AFDC685}"/>
    <dgm:cxn modelId="{D38F6764-F7BD-46FC-B18B-8680AD95A389}" srcId="{F6CFEF37-2551-410C-9942-F29CD58BB2C9}" destId="{C249588E-FF74-4A97-8CC3-6FD68989759C}" srcOrd="5" destOrd="0" parTransId="{E76D84E0-06AB-41F5-9BA3-C9B1E260208B}" sibTransId="{44698218-3E28-4D20-9771-9E61AD02F321}"/>
    <dgm:cxn modelId="{C160D61E-4085-48C1-AB08-8C92937937AE}" srcId="{F6CFEF37-2551-410C-9942-F29CD58BB2C9}" destId="{9F5A6968-CD7A-47A4-89AD-DC9557FB1386}" srcOrd="3" destOrd="0" parTransId="{18C14F33-CA7A-403C-825D-18EFAE3D10E0}" sibTransId="{629DEC08-3020-40BA-8216-EC768CD8843A}"/>
    <dgm:cxn modelId="{2B4F62F5-E112-4D87-B401-D75997BFE592}" srcId="{F6CFEF37-2551-410C-9942-F29CD58BB2C9}" destId="{EEE3ECD0-588D-4FB2-A423-100E0AD40749}" srcOrd="1" destOrd="0" parTransId="{6BF5FC56-491E-4366-890F-6838584EAD61}" sibTransId="{BB8EC163-586B-40C8-9B75-3DAE9D1E4089}"/>
    <dgm:cxn modelId="{E48D86E5-4068-4FB9-A39D-3E6E1ACE548F}" type="presOf" srcId="{F6CFEF37-2551-410C-9942-F29CD58BB2C9}" destId="{EE5F7B66-AAE5-42E5-BF3D-71E84EB24046}" srcOrd="0" destOrd="0" presId="urn:microsoft.com/office/officeart/2008/layout/VerticalCurvedList"/>
    <dgm:cxn modelId="{443D1E1F-61C8-46C5-9AE8-3FDB0124179F}" srcId="{F6CFEF37-2551-410C-9942-F29CD58BB2C9}" destId="{4A1D38F5-8F69-4588-A08D-4468B9F08F9D}" srcOrd="4" destOrd="0" parTransId="{1BC93836-A367-47AA-A5F9-53ACCBC83D42}" sibTransId="{215C2E4C-50C6-4361-AAC7-D443E684A812}"/>
    <dgm:cxn modelId="{D26ABE3E-B6CA-4136-BDF0-20FFFB8EEEBD}" srcId="{F6CFEF37-2551-410C-9942-F29CD58BB2C9}" destId="{B6F51339-3C9B-4226-B34A-5ABF4868431E}" srcOrd="0" destOrd="0" parTransId="{8B3F55EF-73BE-4866-84B9-E71BE658862D}" sibTransId="{920EEE09-113A-4CDA-A646-948E91396000}"/>
    <dgm:cxn modelId="{D189C031-F26E-49B6-9786-DB94049C7664}" type="presOf" srcId="{C249588E-FF74-4A97-8CC3-6FD68989759C}" destId="{2676075C-C8CC-47D1-ACBD-AEFC1125971B}" srcOrd="0" destOrd="0" presId="urn:microsoft.com/office/officeart/2008/layout/VerticalCurvedList"/>
    <dgm:cxn modelId="{F6EBBBBF-CC18-42D4-ADF4-2D682475ED37}" type="presOf" srcId="{0284BA75-C814-4651-9A53-51C042F0B0B5}" destId="{E85362F7-2E72-401F-A802-A21F89997E2E}" srcOrd="0" destOrd="0" presId="urn:microsoft.com/office/officeart/2008/layout/VerticalCurvedList"/>
    <dgm:cxn modelId="{1E767E86-9926-45F7-ADA7-1A8DD17F360C}" type="presOf" srcId="{4A1D38F5-8F69-4588-A08D-4468B9F08F9D}" destId="{EEC58E60-159A-46B7-AEBC-DF00AC1C76D3}" srcOrd="0" destOrd="0" presId="urn:microsoft.com/office/officeart/2008/layout/VerticalCurvedList"/>
    <dgm:cxn modelId="{1A5DD0C8-2066-47BB-BEC2-E199FC0CD8BA}" type="presOf" srcId="{9F5A6968-CD7A-47A4-89AD-DC9557FB1386}" destId="{904A039C-63B8-4F2A-A3FC-4D11C7B5E3E2}" srcOrd="0" destOrd="0" presId="urn:microsoft.com/office/officeart/2008/layout/VerticalCurvedList"/>
    <dgm:cxn modelId="{2698CB3D-7DAC-4716-9566-9BEFE9573E79}" srcId="{F6CFEF37-2551-410C-9942-F29CD58BB2C9}" destId="{D7F161B1-5EE0-477E-B86C-760334D0ABD6}" srcOrd="2" destOrd="0" parTransId="{39F638A0-0F3F-4AFF-B92E-522B52D99CD4}" sibTransId="{D2D16E2B-B9F5-40E5-95F3-0DA431FC66AD}"/>
    <dgm:cxn modelId="{25DD4A9A-7F83-4DD0-93E3-AC7762807E7A}" type="presOf" srcId="{D7F161B1-5EE0-477E-B86C-760334D0ABD6}" destId="{59233426-9AD1-4C70-B603-0198F711EDBE}" srcOrd="0" destOrd="0" presId="urn:microsoft.com/office/officeart/2008/layout/VerticalCurvedList"/>
    <dgm:cxn modelId="{E3334B3E-E3F0-4BD7-A24C-9CF70DA02903}" type="presParOf" srcId="{EE5F7B66-AAE5-42E5-BF3D-71E84EB24046}" destId="{EB681817-45C7-4694-B26D-794BD6E924ED}" srcOrd="0" destOrd="0" presId="urn:microsoft.com/office/officeart/2008/layout/VerticalCurvedList"/>
    <dgm:cxn modelId="{69DC378B-8FCC-45C2-ABE4-BB095B86401A}" type="presParOf" srcId="{EB681817-45C7-4694-B26D-794BD6E924ED}" destId="{692C80BC-1EF3-4D41-868B-3BA14571E5E3}" srcOrd="0" destOrd="0" presId="urn:microsoft.com/office/officeart/2008/layout/VerticalCurvedList"/>
    <dgm:cxn modelId="{F9D5B19A-8B7D-432D-AD2A-A3B3F1C44946}" type="presParOf" srcId="{692C80BC-1EF3-4D41-868B-3BA14571E5E3}" destId="{B6160012-DB61-47FA-B0E7-3B2355A9F437}" srcOrd="0" destOrd="0" presId="urn:microsoft.com/office/officeart/2008/layout/VerticalCurvedList"/>
    <dgm:cxn modelId="{3A9694D1-B826-4CC1-9B4B-5A86F66F7EB8}" type="presParOf" srcId="{692C80BC-1EF3-4D41-868B-3BA14571E5E3}" destId="{E6021D8D-ED94-4ABD-8632-932A01257A11}" srcOrd="1" destOrd="0" presId="urn:microsoft.com/office/officeart/2008/layout/VerticalCurvedList"/>
    <dgm:cxn modelId="{B5F01A57-EEB9-41E7-8BD4-F5BC6DDD2DDF}" type="presParOf" srcId="{692C80BC-1EF3-4D41-868B-3BA14571E5E3}" destId="{93624B85-F2BC-4DD9-92EB-645743A908B7}" srcOrd="2" destOrd="0" presId="urn:microsoft.com/office/officeart/2008/layout/VerticalCurvedList"/>
    <dgm:cxn modelId="{CF2A3DC5-E031-4551-B87D-3E0A48B47711}" type="presParOf" srcId="{692C80BC-1EF3-4D41-868B-3BA14571E5E3}" destId="{1E479863-02AE-429B-8373-567E5AFB058E}" srcOrd="3" destOrd="0" presId="urn:microsoft.com/office/officeart/2008/layout/VerticalCurvedList"/>
    <dgm:cxn modelId="{6042B4CF-F1FE-4AB8-BDA0-DACA748597B6}" type="presParOf" srcId="{EB681817-45C7-4694-B26D-794BD6E924ED}" destId="{C426F3A0-2E43-4C84-B1A2-7AF9337B3E5F}" srcOrd="1" destOrd="0" presId="urn:microsoft.com/office/officeart/2008/layout/VerticalCurvedList"/>
    <dgm:cxn modelId="{AAC9251B-7B85-4C9A-B64A-5BF845B377A6}" type="presParOf" srcId="{EB681817-45C7-4694-B26D-794BD6E924ED}" destId="{E8689D6C-8BAA-4C9C-B72A-B539230A66AB}" srcOrd="2" destOrd="0" presId="urn:microsoft.com/office/officeart/2008/layout/VerticalCurvedList"/>
    <dgm:cxn modelId="{5C4C4B1B-70B9-40FC-8E2A-B9866A6D341E}" type="presParOf" srcId="{E8689D6C-8BAA-4C9C-B72A-B539230A66AB}" destId="{52B595C9-C4EE-4219-8904-76CDDA47394D}" srcOrd="0" destOrd="0" presId="urn:microsoft.com/office/officeart/2008/layout/VerticalCurvedList"/>
    <dgm:cxn modelId="{F00689FF-705F-43BA-ADDC-16125B749573}" type="presParOf" srcId="{EB681817-45C7-4694-B26D-794BD6E924ED}" destId="{030F205C-8C6E-48C7-BFAD-B75989C9001D}" srcOrd="3" destOrd="0" presId="urn:microsoft.com/office/officeart/2008/layout/VerticalCurvedList"/>
    <dgm:cxn modelId="{019B4BE2-E82D-4AC1-9976-2DCB7A352E8B}" type="presParOf" srcId="{EB681817-45C7-4694-B26D-794BD6E924ED}" destId="{46C0C231-4A21-45BF-BC2A-1381A5680E2C}" srcOrd="4" destOrd="0" presId="urn:microsoft.com/office/officeart/2008/layout/VerticalCurvedList"/>
    <dgm:cxn modelId="{2176214D-D39B-4748-8D76-659BFD9539E1}" type="presParOf" srcId="{46C0C231-4A21-45BF-BC2A-1381A5680E2C}" destId="{891B95F4-A02D-444E-A565-A54823F6C74F}" srcOrd="0" destOrd="0" presId="urn:microsoft.com/office/officeart/2008/layout/VerticalCurvedList"/>
    <dgm:cxn modelId="{A45D270B-48E6-4E06-9B10-F99AEA3DE29D}" type="presParOf" srcId="{EB681817-45C7-4694-B26D-794BD6E924ED}" destId="{59233426-9AD1-4C70-B603-0198F711EDBE}" srcOrd="5" destOrd="0" presId="urn:microsoft.com/office/officeart/2008/layout/VerticalCurvedList"/>
    <dgm:cxn modelId="{96D59FC2-5441-458F-A8A5-608867AE5DE1}" type="presParOf" srcId="{EB681817-45C7-4694-B26D-794BD6E924ED}" destId="{7C05776B-3DCE-40D8-A7A6-5159A7363D09}" srcOrd="6" destOrd="0" presId="urn:microsoft.com/office/officeart/2008/layout/VerticalCurvedList"/>
    <dgm:cxn modelId="{E1171CFB-52F0-4CB7-A7A8-31E52AE43F56}" type="presParOf" srcId="{7C05776B-3DCE-40D8-A7A6-5159A7363D09}" destId="{213691A4-7F22-4F65-9989-8F8EBD22FA3D}" srcOrd="0" destOrd="0" presId="urn:microsoft.com/office/officeart/2008/layout/VerticalCurvedList"/>
    <dgm:cxn modelId="{27B78887-FDBE-4AD4-8C39-E8529C466DAA}" type="presParOf" srcId="{EB681817-45C7-4694-B26D-794BD6E924ED}" destId="{904A039C-63B8-4F2A-A3FC-4D11C7B5E3E2}" srcOrd="7" destOrd="0" presId="urn:microsoft.com/office/officeart/2008/layout/VerticalCurvedList"/>
    <dgm:cxn modelId="{C211086F-7964-47C1-A95A-66922ECC441F}" type="presParOf" srcId="{EB681817-45C7-4694-B26D-794BD6E924ED}" destId="{B809DDF9-E162-4952-9035-92A9D1D93E80}" srcOrd="8" destOrd="0" presId="urn:microsoft.com/office/officeart/2008/layout/VerticalCurvedList"/>
    <dgm:cxn modelId="{EA85BBBA-6C40-46CE-9515-76C8BD5AB747}" type="presParOf" srcId="{B809DDF9-E162-4952-9035-92A9D1D93E80}" destId="{682D6AA8-861A-4B2C-973B-C869A10D42B4}" srcOrd="0" destOrd="0" presId="urn:microsoft.com/office/officeart/2008/layout/VerticalCurvedList"/>
    <dgm:cxn modelId="{3642C048-A06B-4F58-A065-CE661398295B}" type="presParOf" srcId="{EB681817-45C7-4694-B26D-794BD6E924ED}" destId="{EEC58E60-159A-46B7-AEBC-DF00AC1C76D3}" srcOrd="9" destOrd="0" presId="urn:microsoft.com/office/officeart/2008/layout/VerticalCurvedList"/>
    <dgm:cxn modelId="{AFDBC897-585D-4E66-8650-1F71E62E24C0}" type="presParOf" srcId="{EB681817-45C7-4694-B26D-794BD6E924ED}" destId="{3C4524C1-8382-4EB0-8705-0456654CAE7D}" srcOrd="10" destOrd="0" presId="urn:microsoft.com/office/officeart/2008/layout/VerticalCurvedList"/>
    <dgm:cxn modelId="{93C8BC12-0CD9-4CE0-BF98-C969AB2896FD}" type="presParOf" srcId="{3C4524C1-8382-4EB0-8705-0456654CAE7D}" destId="{951386EF-4600-42B6-BF7A-7EE7BE30984D}" srcOrd="0" destOrd="0" presId="urn:microsoft.com/office/officeart/2008/layout/VerticalCurvedList"/>
    <dgm:cxn modelId="{F5FB2F05-E2C1-4923-9515-65CDE2F9D4EB}" type="presParOf" srcId="{EB681817-45C7-4694-B26D-794BD6E924ED}" destId="{2676075C-C8CC-47D1-ACBD-AEFC1125971B}" srcOrd="11" destOrd="0" presId="urn:microsoft.com/office/officeart/2008/layout/VerticalCurvedList"/>
    <dgm:cxn modelId="{8F471C75-C25B-4A6F-86D0-6D4CB1229001}" type="presParOf" srcId="{EB681817-45C7-4694-B26D-794BD6E924ED}" destId="{5266D4DF-889B-42A8-A8A8-04743963030E}" srcOrd="12" destOrd="0" presId="urn:microsoft.com/office/officeart/2008/layout/VerticalCurvedList"/>
    <dgm:cxn modelId="{D71892E3-D07D-4ECA-9A86-E9FC21C3CB1B}" type="presParOf" srcId="{5266D4DF-889B-42A8-A8A8-04743963030E}" destId="{57E2FF3F-F9FE-4697-BA6D-F518DE5B11AB}" srcOrd="0" destOrd="0" presId="urn:microsoft.com/office/officeart/2008/layout/VerticalCurvedList"/>
    <dgm:cxn modelId="{6DF56BFE-53C2-4687-9707-7AE30E0B0918}" type="presParOf" srcId="{EB681817-45C7-4694-B26D-794BD6E924ED}" destId="{E85362F7-2E72-401F-A802-A21F89997E2E}" srcOrd="13" destOrd="0" presId="urn:microsoft.com/office/officeart/2008/layout/VerticalCurvedList"/>
    <dgm:cxn modelId="{EE862B98-CBA3-4CCD-AF10-7A85EC4B5D77}" type="presParOf" srcId="{EB681817-45C7-4694-B26D-794BD6E924ED}" destId="{B2A5B2DD-BD1F-4AB5-9DD8-5CAC1AC5A0AB}" srcOrd="14" destOrd="0" presId="urn:microsoft.com/office/officeart/2008/layout/VerticalCurvedList"/>
    <dgm:cxn modelId="{3F013483-F7D7-4247-9FCC-6397A77F96A3}" type="presParOf" srcId="{B2A5B2DD-BD1F-4AB5-9DD8-5CAC1AC5A0AB}" destId="{BAA57FD9-3D97-4F74-A9F1-0A6F620FD90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8EA71AE-0770-4411-A00C-B3798A3B1D47}">
      <dgm:prSet phldrT="[Testo]" custT="1"/>
      <dgm:spPr/>
      <dgm:t>
        <a:bodyPr/>
        <a:lstStyle/>
        <a:p>
          <a:r>
            <a:rPr lang="it-IT" sz="3600" dirty="0" smtClean="0"/>
            <a:t>Formazione on line  (20 h)</a:t>
          </a:r>
          <a:endParaRPr lang="it-IT" sz="3600" dirty="0"/>
        </a:p>
      </dgm:t>
    </dgm:pt>
    <dgm:pt modelId="{65B9F7E5-5869-4257-A0B3-F0948B60DD54}" type="parTrans" cxnId="{4FDBB7E4-74F2-44FB-B84E-DD5777791509}">
      <dgm:prSet/>
      <dgm:spPr/>
      <dgm:t>
        <a:bodyPr/>
        <a:lstStyle/>
        <a:p>
          <a:endParaRPr lang="it-IT"/>
        </a:p>
      </dgm:t>
    </dgm:pt>
    <dgm:pt modelId="{B11BB424-50EA-4E45-A308-D25ACDBB523E}" type="sibTrans" cxnId="{4FDBB7E4-74F2-44FB-B84E-DD5777791509}">
      <dgm:prSet/>
      <dgm:spPr/>
      <dgm:t>
        <a:bodyPr/>
        <a:lstStyle/>
        <a:p>
          <a:endParaRPr lang="it-IT"/>
        </a:p>
      </dgm:t>
    </dgm:pt>
    <dgm:pt modelId="{262A68B5-6340-4698-BC05-D06DEEDC11CF}">
      <dgm:prSet phldrT="[Testo]" custT="1"/>
      <dgm:spPr/>
      <dgm:t>
        <a:bodyPr/>
        <a:lstStyle/>
        <a:p>
          <a:pPr algn="just"/>
          <a:r>
            <a:rPr lang="it-IT" sz="2800" dirty="0" smtClean="0">
              <a:solidFill>
                <a:schemeClr val="tx1"/>
              </a:solidFill>
            </a:rPr>
            <a:t>La Direzione Generale per il Personale Scolastico del MIUR, avvalendosi dell’INDIRE, coordina le attività per la realizzazione e l’aggiornamento della piattaforma digitale che supporta i docenti neoassunti durante tutto il periodo di formazione.</a:t>
          </a:r>
          <a:endParaRPr lang="it-IT" sz="2800" i="0" dirty="0"/>
        </a:p>
      </dgm:t>
    </dgm:pt>
    <dgm:pt modelId="{C7873961-525D-4A7C-B7C7-598CBD290FC4}" type="parTrans" cxnId="{D98CC886-4155-4AA1-BD23-2025567E97E8}">
      <dgm:prSet/>
      <dgm:spPr/>
      <dgm:t>
        <a:bodyPr/>
        <a:lstStyle/>
        <a:p>
          <a:endParaRPr lang="it-IT"/>
        </a:p>
      </dgm:t>
    </dgm:pt>
    <dgm:pt modelId="{1D8A67D5-EF24-4CD9-B56D-7C2DC103826F}" type="sibTrans" cxnId="{D98CC886-4155-4AA1-BD23-2025567E97E8}">
      <dgm:prSet/>
      <dgm:spPr/>
      <dgm:t>
        <a:bodyPr/>
        <a:lstStyle/>
        <a:p>
          <a:endParaRPr lang="it-IT"/>
        </a:p>
      </dgm:t>
    </dgm:pt>
    <dgm:pt modelId="{170A0587-B4B1-4555-A636-12DC4F04E29D}">
      <dgm:prSet phldrT="[Testo]" custT="1"/>
      <dgm:spPr/>
      <dgm:t>
        <a:bodyPr/>
        <a:lstStyle/>
        <a:p>
          <a:pPr algn="just"/>
          <a:r>
            <a:rPr lang="it-IT" sz="2800" dirty="0" smtClean="0">
              <a:solidFill>
                <a:schemeClr val="tx1"/>
              </a:solidFill>
            </a:rPr>
            <a:t>La durata della formazione online, in piattaforma INDIRE è stimata forfettariamente in</a:t>
          </a:r>
          <a:r>
            <a:rPr lang="it-IT" sz="2800" b="1" dirty="0" smtClean="0">
              <a:solidFill>
                <a:schemeClr val="tx1"/>
              </a:solidFill>
            </a:rPr>
            <a:t> 20 ore</a:t>
          </a:r>
          <a:r>
            <a:rPr lang="it-IT" sz="2800" dirty="0" smtClean="0">
              <a:solidFill>
                <a:schemeClr val="tx1"/>
              </a:solidFill>
            </a:rPr>
            <a:t>, ma non è previsto il tracciamento delle attività. </a:t>
          </a:r>
          <a:endParaRPr lang="it-IT" sz="2800" i="0" dirty="0"/>
        </a:p>
      </dgm:t>
    </dgm:pt>
    <dgm:pt modelId="{339F86DE-38E3-4DCB-A7CF-FAE2C1896BCF}" type="parTrans" cxnId="{AF38DC24-2FAA-410D-9E47-0821089CCA75}">
      <dgm:prSet/>
      <dgm:spPr/>
      <dgm:t>
        <a:bodyPr/>
        <a:lstStyle/>
        <a:p>
          <a:endParaRPr lang="it-IT"/>
        </a:p>
      </dgm:t>
    </dgm:pt>
    <dgm:pt modelId="{D70A399A-FD84-46AD-9A8B-CF40F208DB20}" type="sibTrans" cxnId="{AF38DC24-2FAA-410D-9E47-0821089CCA75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6D69CD8-E886-4F6C-80CD-4768D8FB29DA}" type="pres">
      <dgm:prSet presAssocID="{B8EA71AE-0770-4411-A00C-B3798A3B1D4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A2BCF7C-D56D-427D-B0D5-5AE055531ACC}" type="pres">
      <dgm:prSet presAssocID="{B8EA71AE-0770-4411-A00C-B3798A3B1D4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4FDBB7E4-74F2-44FB-B84E-DD5777791509}" srcId="{B112DB8E-A860-4975-8EC8-B1B46D830160}" destId="{B8EA71AE-0770-4411-A00C-B3798A3B1D47}" srcOrd="0" destOrd="0" parTransId="{65B9F7E5-5869-4257-A0B3-F0948B60DD54}" sibTransId="{B11BB424-50EA-4E45-A308-D25ACDBB523E}"/>
    <dgm:cxn modelId="{E8C33AEE-2C64-4063-9A87-BB32E3794EDA}" type="presOf" srcId="{B8EA71AE-0770-4411-A00C-B3798A3B1D47}" destId="{D6D69CD8-E886-4F6C-80CD-4768D8FB29DA}" srcOrd="0" destOrd="0" presId="urn:microsoft.com/office/officeart/2005/8/layout/vList2"/>
    <dgm:cxn modelId="{188535EA-A03D-4713-A4AC-B7F1BED2521B}" type="presOf" srcId="{B112DB8E-A860-4975-8EC8-B1B46D830160}" destId="{AFA6ACE0-047D-4069-A2F5-CC0CE58BAB6D}" srcOrd="0" destOrd="0" presId="urn:microsoft.com/office/officeart/2005/8/layout/vList2"/>
    <dgm:cxn modelId="{D98CC886-4155-4AA1-BD23-2025567E97E8}" srcId="{B8EA71AE-0770-4411-A00C-B3798A3B1D47}" destId="{262A68B5-6340-4698-BC05-D06DEEDC11CF}" srcOrd="0" destOrd="0" parTransId="{C7873961-525D-4A7C-B7C7-598CBD290FC4}" sibTransId="{1D8A67D5-EF24-4CD9-B56D-7C2DC103826F}"/>
    <dgm:cxn modelId="{EE6F0B20-42E9-4735-A908-128ABBBD2A4D}" type="presOf" srcId="{262A68B5-6340-4698-BC05-D06DEEDC11CF}" destId="{AA2BCF7C-D56D-427D-B0D5-5AE055531ACC}" srcOrd="0" destOrd="0" presId="urn:microsoft.com/office/officeart/2005/8/layout/vList2"/>
    <dgm:cxn modelId="{3C3C03F0-1042-4FFE-BB19-DE8C80642B91}" type="presOf" srcId="{170A0587-B4B1-4555-A636-12DC4F04E29D}" destId="{AA2BCF7C-D56D-427D-B0D5-5AE055531ACC}" srcOrd="0" destOrd="1" presId="urn:microsoft.com/office/officeart/2005/8/layout/vList2"/>
    <dgm:cxn modelId="{AF38DC24-2FAA-410D-9E47-0821089CCA75}" srcId="{B8EA71AE-0770-4411-A00C-B3798A3B1D47}" destId="{170A0587-B4B1-4555-A636-12DC4F04E29D}" srcOrd="1" destOrd="0" parTransId="{339F86DE-38E3-4DCB-A7CF-FAE2C1896BCF}" sibTransId="{D70A399A-FD84-46AD-9A8B-CF40F208DB20}"/>
    <dgm:cxn modelId="{AFD9B0A4-F308-4A13-8B6E-181116838E68}" type="presParOf" srcId="{AFA6ACE0-047D-4069-A2F5-CC0CE58BAB6D}" destId="{D6D69CD8-E886-4F6C-80CD-4768D8FB29DA}" srcOrd="0" destOrd="0" presId="urn:microsoft.com/office/officeart/2005/8/layout/vList2"/>
    <dgm:cxn modelId="{6DE1230A-BC9D-4BE7-BD8B-DF1FF378EC1D}" type="presParOf" srcId="{AFA6ACE0-047D-4069-A2F5-CC0CE58BAB6D}" destId="{AA2BCF7C-D56D-427D-B0D5-5AE055531AC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8D0906-119D-4003-AD0D-12F221CA3CF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D3198CC-0728-471E-BF15-E7917CFED802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L’ analisi e le riflessioni sul proprio percorso formativo a partire dal </a:t>
          </a:r>
          <a:r>
            <a:rPr lang="it-IT" sz="1800" b="1" dirty="0" smtClean="0">
              <a:solidFill>
                <a:schemeClr val="tx1"/>
              </a:solidFill>
            </a:rPr>
            <a:t>bilancio di competenze</a:t>
          </a:r>
          <a:endParaRPr lang="it-IT" sz="1800" b="1" dirty="0">
            <a:solidFill>
              <a:schemeClr val="tx1"/>
            </a:solidFill>
          </a:endParaRPr>
        </a:p>
      </dgm:t>
    </dgm:pt>
    <dgm:pt modelId="{F7928202-7A1C-420E-9036-A12480CAFA3A}" type="parTrans" cxnId="{49F36C09-0134-41C7-A4D3-387DB2C9494E}">
      <dgm:prSet/>
      <dgm:spPr/>
      <dgm:t>
        <a:bodyPr/>
        <a:lstStyle/>
        <a:p>
          <a:endParaRPr lang="it-IT"/>
        </a:p>
      </dgm:t>
    </dgm:pt>
    <dgm:pt modelId="{915BAAD7-84BA-41BE-96E2-20A0A6E966F5}" type="sibTrans" cxnId="{49F36C09-0134-41C7-A4D3-387DB2C9494E}">
      <dgm:prSet/>
      <dgm:spPr/>
      <dgm:t>
        <a:bodyPr/>
        <a:lstStyle/>
        <a:p>
          <a:endParaRPr lang="it-IT"/>
        </a:p>
      </dgm:t>
    </dgm:pt>
    <dgm:pt modelId="{89D93D16-64A7-4F41-B8E6-486862FF9C99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800" dirty="0" smtClean="0">
              <a:solidFill>
                <a:schemeClr val="tx1"/>
              </a:solidFill>
            </a:rPr>
            <a:t>La compilazione di </a:t>
          </a:r>
          <a:r>
            <a:rPr lang="it-IT" sz="1800" b="1" dirty="0" smtClean="0">
              <a:solidFill>
                <a:schemeClr val="tx1"/>
              </a:solidFill>
            </a:rPr>
            <a:t>questionari per il monitoraggio </a:t>
          </a:r>
          <a:r>
            <a:rPr lang="it-IT" sz="1800" dirty="0" smtClean="0">
              <a:solidFill>
                <a:schemeClr val="tx1"/>
              </a:solidFill>
            </a:rPr>
            <a:t>delle diverse fasi del percorso formativo.</a:t>
          </a:r>
          <a:endParaRPr lang="it-IT" sz="1800" dirty="0">
            <a:solidFill>
              <a:schemeClr val="tx1"/>
            </a:solidFill>
          </a:endParaRPr>
        </a:p>
      </dgm:t>
    </dgm:pt>
    <dgm:pt modelId="{8E7B5D42-4575-4B60-80D7-BEE0E755BB78}" type="parTrans" cxnId="{1D6927AC-BE7F-4B8A-B1F5-1A3455D2FAE2}">
      <dgm:prSet/>
      <dgm:spPr/>
      <dgm:t>
        <a:bodyPr/>
        <a:lstStyle/>
        <a:p>
          <a:endParaRPr lang="it-IT"/>
        </a:p>
      </dgm:t>
    </dgm:pt>
    <dgm:pt modelId="{B9BAC471-38D1-4B03-87D4-CFBA5DAAEBC4}" type="sibTrans" cxnId="{1D6927AC-BE7F-4B8A-B1F5-1A3455D2FAE2}">
      <dgm:prSet/>
      <dgm:spPr/>
      <dgm:t>
        <a:bodyPr/>
        <a:lstStyle/>
        <a:p>
          <a:endParaRPr lang="it-IT"/>
        </a:p>
      </dgm:t>
    </dgm:pt>
    <dgm:pt modelId="{CA0583D3-CE05-4708-8724-5018D59359A1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400" dirty="0" smtClean="0">
              <a:solidFill>
                <a:schemeClr val="tx1"/>
              </a:solidFill>
            </a:rPr>
            <a:t>L’elaborazione di un </a:t>
          </a:r>
          <a:r>
            <a:rPr lang="it-IT" sz="1600" b="1" dirty="0" smtClean="0">
              <a:solidFill>
                <a:schemeClr val="tx1"/>
              </a:solidFill>
            </a:rPr>
            <a:t>portfolio professionale </a:t>
          </a:r>
          <a:r>
            <a:rPr lang="it-IT" sz="1400" dirty="0" smtClean="0">
              <a:solidFill>
                <a:schemeClr val="tx1"/>
              </a:solidFill>
            </a:rPr>
            <a:t>che documenta la progettazione, la realizzazione e la valutazione delle attività didattiche e che sarà consegnato al Comitato di Valutazione e al Dirigente scolastico.</a:t>
          </a:r>
          <a:endParaRPr lang="it-IT" sz="1400" dirty="0">
            <a:solidFill>
              <a:schemeClr val="tx1"/>
            </a:solidFill>
          </a:endParaRPr>
        </a:p>
      </dgm:t>
    </dgm:pt>
    <dgm:pt modelId="{C0CB2B06-D10E-498B-8AE9-582A24802685}" type="parTrans" cxnId="{4485F3EE-AD4B-4671-BAA5-19A9D4A5508C}">
      <dgm:prSet/>
      <dgm:spPr/>
      <dgm:t>
        <a:bodyPr/>
        <a:lstStyle/>
        <a:p>
          <a:endParaRPr lang="it-IT"/>
        </a:p>
      </dgm:t>
    </dgm:pt>
    <dgm:pt modelId="{98D6EAC3-FB97-4993-92F3-9292723653EB}" type="sibTrans" cxnId="{4485F3EE-AD4B-4671-BAA5-19A9D4A5508C}">
      <dgm:prSet/>
      <dgm:spPr/>
      <dgm:t>
        <a:bodyPr/>
        <a:lstStyle/>
        <a:p>
          <a:endParaRPr lang="it-IT"/>
        </a:p>
      </dgm:t>
    </dgm:pt>
    <dgm:pt modelId="{EC516A2E-9933-402B-8707-9F110118C296}">
      <dgm:prSet custT="1"/>
      <dgm:spPr>
        <a:solidFill>
          <a:srgbClr val="76ABDC"/>
        </a:solidFill>
      </dgm:spPr>
      <dgm:t>
        <a:bodyPr/>
        <a:lstStyle/>
        <a:p>
          <a:r>
            <a:rPr lang="it-IT" sz="1600" dirty="0" smtClean="0">
              <a:solidFill>
                <a:schemeClr val="tx1"/>
              </a:solidFill>
            </a:rPr>
            <a:t>La ricerca di </a:t>
          </a:r>
          <a:r>
            <a:rPr lang="it-IT" sz="1800" b="1" dirty="0" smtClean="0">
              <a:solidFill>
                <a:schemeClr val="tx1"/>
              </a:solidFill>
            </a:rPr>
            <a:t>materiali di studio, </a:t>
          </a:r>
          <a:r>
            <a:rPr lang="it-IT" sz="1600" dirty="0" smtClean="0">
              <a:solidFill>
                <a:schemeClr val="tx1"/>
              </a:solidFill>
            </a:rPr>
            <a:t>risorse didattiche, consultazione di siti dedicati messi a disposizione durante il percorso formativo. </a:t>
          </a:r>
          <a:endParaRPr lang="it-IT" sz="1600" dirty="0">
            <a:solidFill>
              <a:schemeClr val="tx1"/>
            </a:solidFill>
          </a:endParaRPr>
        </a:p>
      </dgm:t>
    </dgm:pt>
    <dgm:pt modelId="{AA59549B-9F3A-49C1-A8C9-54EE12AC425C}" type="parTrans" cxnId="{9E9A2C49-28A4-4837-8A38-5727D122FDEA}">
      <dgm:prSet/>
      <dgm:spPr/>
      <dgm:t>
        <a:bodyPr/>
        <a:lstStyle/>
        <a:p>
          <a:endParaRPr lang="it-IT"/>
        </a:p>
      </dgm:t>
    </dgm:pt>
    <dgm:pt modelId="{E63480C9-7D93-4D14-A6A0-3F3DF3121F37}" type="sibTrans" cxnId="{9E9A2C49-28A4-4837-8A38-5727D122FDEA}">
      <dgm:prSet/>
      <dgm:spPr/>
      <dgm:t>
        <a:bodyPr/>
        <a:lstStyle/>
        <a:p>
          <a:endParaRPr lang="it-IT"/>
        </a:p>
      </dgm:t>
    </dgm:pt>
    <dgm:pt modelId="{1B0EE306-7274-4DE0-BB21-3EF3907D4A38}" type="pres">
      <dgm:prSet presAssocID="{3B8D0906-119D-4003-AD0D-12F221CA3CFB}" presName="CompostProcess" presStyleCnt="0">
        <dgm:presLayoutVars>
          <dgm:dir/>
          <dgm:resizeHandles val="exact"/>
        </dgm:presLayoutVars>
      </dgm:prSet>
      <dgm:spPr/>
    </dgm:pt>
    <dgm:pt modelId="{CDAC2018-8D9B-476F-925B-3BF43F36F219}" type="pres">
      <dgm:prSet presAssocID="{3B8D0906-119D-4003-AD0D-12F221CA3CFB}" presName="arrow" presStyleLbl="bgShp" presStyleIdx="0" presStyleCnt="1"/>
      <dgm:spPr/>
    </dgm:pt>
    <dgm:pt modelId="{DC318892-F503-4BBD-A08C-5EBA226D9104}" type="pres">
      <dgm:prSet presAssocID="{3B8D0906-119D-4003-AD0D-12F221CA3CFB}" presName="linearProcess" presStyleCnt="0"/>
      <dgm:spPr/>
    </dgm:pt>
    <dgm:pt modelId="{B9576D66-8509-44ED-A902-95E9794D0934}" type="pres">
      <dgm:prSet presAssocID="{4D3198CC-0728-471E-BF15-E7917CFED802}" presName="textNode" presStyleLbl="node1" presStyleIdx="0" presStyleCnt="4" custScaleY="1111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E3D97C6-3D3D-4861-B618-FA9145D57532}" type="pres">
      <dgm:prSet presAssocID="{915BAAD7-84BA-41BE-96E2-20A0A6E966F5}" presName="sibTrans" presStyleCnt="0"/>
      <dgm:spPr/>
    </dgm:pt>
    <dgm:pt modelId="{704EF1BD-FDD3-4982-9C88-EEFBB153FC5B}" type="pres">
      <dgm:prSet presAssocID="{CA0583D3-CE05-4708-8724-5018D59359A1}" presName="textNode" presStyleLbl="node1" presStyleIdx="1" presStyleCnt="4" custScaleX="108452" custScaleY="11297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F417F3-ECA0-4841-AA01-EB7C844E9F02}" type="pres">
      <dgm:prSet presAssocID="{98D6EAC3-FB97-4993-92F3-9292723653EB}" presName="sibTrans" presStyleCnt="0"/>
      <dgm:spPr/>
    </dgm:pt>
    <dgm:pt modelId="{F40904E7-3A69-4205-8914-067CC5F4EE3F}" type="pres">
      <dgm:prSet presAssocID="{89D93D16-64A7-4F41-B8E6-486862FF9C9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62055D-96A9-4396-A5FE-DB3D8CFC6741}" type="pres">
      <dgm:prSet presAssocID="{B9BAC471-38D1-4B03-87D4-CFBA5DAAEBC4}" presName="sibTrans" presStyleCnt="0"/>
      <dgm:spPr/>
    </dgm:pt>
    <dgm:pt modelId="{CCCF6F90-98F8-4F72-8D3F-372B871D98A8}" type="pres">
      <dgm:prSet presAssocID="{EC516A2E-9933-402B-8707-9F110118C296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B97420F-11A6-4168-BB2B-99FA4EB8F555}" type="presOf" srcId="{3B8D0906-119D-4003-AD0D-12F221CA3CFB}" destId="{1B0EE306-7274-4DE0-BB21-3EF3907D4A38}" srcOrd="0" destOrd="0" presId="urn:microsoft.com/office/officeart/2005/8/layout/hProcess9"/>
    <dgm:cxn modelId="{37B86E1C-675B-4F12-8104-5DDB5FD2091C}" type="presOf" srcId="{4D3198CC-0728-471E-BF15-E7917CFED802}" destId="{B9576D66-8509-44ED-A902-95E9794D0934}" srcOrd="0" destOrd="0" presId="urn:microsoft.com/office/officeart/2005/8/layout/hProcess9"/>
    <dgm:cxn modelId="{49F36C09-0134-41C7-A4D3-387DB2C9494E}" srcId="{3B8D0906-119D-4003-AD0D-12F221CA3CFB}" destId="{4D3198CC-0728-471E-BF15-E7917CFED802}" srcOrd="0" destOrd="0" parTransId="{F7928202-7A1C-420E-9036-A12480CAFA3A}" sibTransId="{915BAAD7-84BA-41BE-96E2-20A0A6E966F5}"/>
    <dgm:cxn modelId="{6FEC6007-05BE-4179-8D6C-2EAB81B73412}" type="presOf" srcId="{EC516A2E-9933-402B-8707-9F110118C296}" destId="{CCCF6F90-98F8-4F72-8D3F-372B871D98A8}" srcOrd="0" destOrd="0" presId="urn:microsoft.com/office/officeart/2005/8/layout/hProcess9"/>
    <dgm:cxn modelId="{B5E33AF7-4C9B-4176-854A-43E1CCD806FB}" type="presOf" srcId="{CA0583D3-CE05-4708-8724-5018D59359A1}" destId="{704EF1BD-FDD3-4982-9C88-EEFBB153FC5B}" srcOrd="0" destOrd="0" presId="urn:microsoft.com/office/officeart/2005/8/layout/hProcess9"/>
    <dgm:cxn modelId="{9E9A2C49-28A4-4837-8A38-5727D122FDEA}" srcId="{3B8D0906-119D-4003-AD0D-12F221CA3CFB}" destId="{EC516A2E-9933-402B-8707-9F110118C296}" srcOrd="3" destOrd="0" parTransId="{AA59549B-9F3A-49C1-A8C9-54EE12AC425C}" sibTransId="{E63480C9-7D93-4D14-A6A0-3F3DF3121F37}"/>
    <dgm:cxn modelId="{1D6927AC-BE7F-4B8A-B1F5-1A3455D2FAE2}" srcId="{3B8D0906-119D-4003-AD0D-12F221CA3CFB}" destId="{89D93D16-64A7-4F41-B8E6-486862FF9C99}" srcOrd="2" destOrd="0" parTransId="{8E7B5D42-4575-4B60-80D7-BEE0E755BB78}" sibTransId="{B9BAC471-38D1-4B03-87D4-CFBA5DAAEBC4}"/>
    <dgm:cxn modelId="{10043E4B-E8AD-4819-AD4A-9C6C2D3B699F}" type="presOf" srcId="{89D93D16-64A7-4F41-B8E6-486862FF9C99}" destId="{F40904E7-3A69-4205-8914-067CC5F4EE3F}" srcOrd="0" destOrd="0" presId="urn:microsoft.com/office/officeart/2005/8/layout/hProcess9"/>
    <dgm:cxn modelId="{4485F3EE-AD4B-4671-BAA5-19A9D4A5508C}" srcId="{3B8D0906-119D-4003-AD0D-12F221CA3CFB}" destId="{CA0583D3-CE05-4708-8724-5018D59359A1}" srcOrd="1" destOrd="0" parTransId="{C0CB2B06-D10E-498B-8AE9-582A24802685}" sibTransId="{98D6EAC3-FB97-4993-92F3-9292723653EB}"/>
    <dgm:cxn modelId="{6F0FD74C-6959-473E-BF68-4F013E540651}" type="presParOf" srcId="{1B0EE306-7274-4DE0-BB21-3EF3907D4A38}" destId="{CDAC2018-8D9B-476F-925B-3BF43F36F219}" srcOrd="0" destOrd="0" presId="urn:microsoft.com/office/officeart/2005/8/layout/hProcess9"/>
    <dgm:cxn modelId="{2C7BA1C0-4A79-4320-B28F-0DF548FA0CBC}" type="presParOf" srcId="{1B0EE306-7274-4DE0-BB21-3EF3907D4A38}" destId="{DC318892-F503-4BBD-A08C-5EBA226D9104}" srcOrd="1" destOrd="0" presId="urn:microsoft.com/office/officeart/2005/8/layout/hProcess9"/>
    <dgm:cxn modelId="{376A1CD5-210A-4B6C-83C4-286AD8C61F0E}" type="presParOf" srcId="{DC318892-F503-4BBD-A08C-5EBA226D9104}" destId="{B9576D66-8509-44ED-A902-95E9794D0934}" srcOrd="0" destOrd="0" presId="urn:microsoft.com/office/officeart/2005/8/layout/hProcess9"/>
    <dgm:cxn modelId="{34E4C166-425B-4BD6-895B-FCFDD381A553}" type="presParOf" srcId="{DC318892-F503-4BBD-A08C-5EBA226D9104}" destId="{EE3D97C6-3D3D-4861-B618-FA9145D57532}" srcOrd="1" destOrd="0" presId="urn:microsoft.com/office/officeart/2005/8/layout/hProcess9"/>
    <dgm:cxn modelId="{556DFFDD-DC63-4A1E-86EF-EEFDD7F85EAD}" type="presParOf" srcId="{DC318892-F503-4BBD-A08C-5EBA226D9104}" destId="{704EF1BD-FDD3-4982-9C88-EEFBB153FC5B}" srcOrd="2" destOrd="0" presId="urn:microsoft.com/office/officeart/2005/8/layout/hProcess9"/>
    <dgm:cxn modelId="{3AF74AA3-C6ED-4D70-ADAE-9987E4E0391A}" type="presParOf" srcId="{DC318892-F503-4BBD-A08C-5EBA226D9104}" destId="{DEF417F3-ECA0-4841-AA01-EB7C844E9F02}" srcOrd="3" destOrd="0" presId="urn:microsoft.com/office/officeart/2005/8/layout/hProcess9"/>
    <dgm:cxn modelId="{FDB3A180-3011-4DF9-A693-A5B290780BC5}" type="presParOf" srcId="{DC318892-F503-4BBD-A08C-5EBA226D9104}" destId="{F40904E7-3A69-4205-8914-067CC5F4EE3F}" srcOrd="4" destOrd="0" presId="urn:microsoft.com/office/officeart/2005/8/layout/hProcess9"/>
    <dgm:cxn modelId="{24FB8EEF-FDDB-44E8-8888-1B8035072010}" type="presParOf" srcId="{DC318892-F503-4BBD-A08C-5EBA226D9104}" destId="{4362055D-96A9-4396-A5FE-DB3D8CFC6741}" srcOrd="5" destOrd="0" presId="urn:microsoft.com/office/officeart/2005/8/layout/hProcess9"/>
    <dgm:cxn modelId="{9768E4F6-A03D-431D-A3CB-D2A132E79D41}" type="presParOf" srcId="{DC318892-F503-4BBD-A08C-5EBA226D9104}" destId="{CCCF6F90-98F8-4F72-8D3F-372B871D98A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12DB8E-A860-4975-8EC8-B1B46D8301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3E16A23-1FDF-48C7-A80E-77CB473FF003}">
      <dgm:prSet phldrT="[Testo]"/>
      <dgm:spPr/>
      <dgm:t>
        <a:bodyPr/>
        <a:lstStyle/>
        <a:p>
          <a:r>
            <a:rPr lang="it-IT" dirty="0" smtClean="0"/>
            <a:t>Incontro finale (3 h)</a:t>
          </a:r>
          <a:endParaRPr lang="it-IT" dirty="0"/>
        </a:p>
      </dgm:t>
    </dgm:pt>
    <dgm:pt modelId="{1F6AABEF-454F-4FE8-A8A1-2EA1B08110B9}" type="parTrans" cxnId="{4EC304CF-98E3-4F2C-82E2-BA01E1608BD0}">
      <dgm:prSet/>
      <dgm:spPr/>
      <dgm:t>
        <a:bodyPr/>
        <a:lstStyle/>
        <a:p>
          <a:endParaRPr lang="it-IT"/>
        </a:p>
      </dgm:t>
    </dgm:pt>
    <dgm:pt modelId="{540B46B3-92B3-472E-A26A-2C52415EDDD9}" type="sibTrans" cxnId="{4EC304CF-98E3-4F2C-82E2-BA01E1608BD0}">
      <dgm:prSet/>
      <dgm:spPr/>
      <dgm:t>
        <a:bodyPr/>
        <a:lstStyle/>
        <a:p>
          <a:endParaRPr lang="it-IT"/>
        </a:p>
      </dgm:t>
    </dgm:pt>
    <dgm:pt modelId="{5EFF9B34-F6D9-41DF-A91F-D92263A5CDBD}">
      <dgm:prSet phldrT="[Testo]"/>
      <dgm:spPr/>
      <dgm:t>
        <a:bodyPr/>
        <a:lstStyle/>
        <a:p>
          <a:pPr algn="just"/>
          <a:r>
            <a:rPr lang="it-IT" dirty="0" smtClean="0">
              <a:solidFill>
                <a:schemeClr val="tx1"/>
              </a:solidFill>
            </a:rPr>
            <a:t> L incontro, da realizzare a conclusione dei laboratori formativi, è finalizzato alla condivisione del lavoro svolto dai docenti e alla riflessione sui punti di forza dell’esperienza, sulle criticità e su eventuali proposte migliorative.</a:t>
          </a:r>
          <a:endParaRPr lang="it-IT" dirty="0"/>
        </a:p>
      </dgm:t>
    </dgm:pt>
    <dgm:pt modelId="{FD2E0DBD-ABAD-418D-A5B8-21CB38740845}" type="parTrans" cxnId="{D0309144-3CC6-432F-86DA-132EA1A9CA39}">
      <dgm:prSet/>
      <dgm:spPr/>
      <dgm:t>
        <a:bodyPr/>
        <a:lstStyle/>
        <a:p>
          <a:endParaRPr lang="it-IT"/>
        </a:p>
      </dgm:t>
    </dgm:pt>
    <dgm:pt modelId="{E4FC95A6-6D9D-48EE-AE07-45B0265AF29A}" type="sibTrans" cxnId="{D0309144-3CC6-432F-86DA-132EA1A9CA39}">
      <dgm:prSet/>
      <dgm:spPr/>
      <dgm:t>
        <a:bodyPr/>
        <a:lstStyle/>
        <a:p>
          <a:endParaRPr lang="it-IT"/>
        </a:p>
      </dgm:t>
    </dgm:pt>
    <dgm:pt modelId="{AFA6ACE0-047D-4069-A2F5-CC0CE58BAB6D}" type="pres">
      <dgm:prSet presAssocID="{B112DB8E-A860-4975-8EC8-B1B46D8301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01BD6439-601A-4A28-8006-A3301872F552}" type="pres">
      <dgm:prSet presAssocID="{03E16A23-1FDF-48C7-A80E-77CB473FF0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BB325EF-C7C2-4951-BA1B-3497765AE77B}" type="pres">
      <dgm:prSet presAssocID="{03E16A23-1FDF-48C7-A80E-77CB473FF00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0309144-3CC6-432F-86DA-132EA1A9CA39}" srcId="{03E16A23-1FDF-48C7-A80E-77CB473FF003}" destId="{5EFF9B34-F6D9-41DF-A91F-D92263A5CDBD}" srcOrd="0" destOrd="0" parTransId="{FD2E0DBD-ABAD-418D-A5B8-21CB38740845}" sibTransId="{E4FC95A6-6D9D-48EE-AE07-45B0265AF29A}"/>
    <dgm:cxn modelId="{F5A30F02-1F08-4335-92DC-BCD3383DE1D9}" type="presOf" srcId="{5EFF9B34-F6D9-41DF-A91F-D92263A5CDBD}" destId="{CBB325EF-C7C2-4951-BA1B-3497765AE77B}" srcOrd="0" destOrd="0" presId="urn:microsoft.com/office/officeart/2005/8/layout/vList2"/>
    <dgm:cxn modelId="{50F4352A-61E3-4BA0-A692-3BE1C6EA6DD6}" type="presOf" srcId="{B112DB8E-A860-4975-8EC8-B1B46D830160}" destId="{AFA6ACE0-047D-4069-A2F5-CC0CE58BAB6D}" srcOrd="0" destOrd="0" presId="urn:microsoft.com/office/officeart/2005/8/layout/vList2"/>
    <dgm:cxn modelId="{4EC304CF-98E3-4F2C-82E2-BA01E1608BD0}" srcId="{B112DB8E-A860-4975-8EC8-B1B46D830160}" destId="{03E16A23-1FDF-48C7-A80E-77CB473FF003}" srcOrd="0" destOrd="0" parTransId="{1F6AABEF-454F-4FE8-A8A1-2EA1B08110B9}" sibTransId="{540B46B3-92B3-472E-A26A-2C52415EDDD9}"/>
    <dgm:cxn modelId="{BE832865-C14E-4F7F-B435-6E5A5FF227AB}" type="presOf" srcId="{03E16A23-1FDF-48C7-A80E-77CB473FF003}" destId="{01BD6439-601A-4A28-8006-A3301872F552}" srcOrd="0" destOrd="0" presId="urn:microsoft.com/office/officeart/2005/8/layout/vList2"/>
    <dgm:cxn modelId="{3F018039-EF50-41C2-9AE5-67E4C59CC7CB}" type="presParOf" srcId="{AFA6ACE0-047D-4069-A2F5-CC0CE58BAB6D}" destId="{01BD6439-601A-4A28-8006-A3301872F552}" srcOrd="0" destOrd="0" presId="urn:microsoft.com/office/officeart/2005/8/layout/vList2"/>
    <dgm:cxn modelId="{8E7F48C7-6697-42C7-ABD4-9C910EB9F222}" type="presParOf" srcId="{AFA6ACE0-047D-4069-A2F5-CC0CE58BAB6D}" destId="{CBB325EF-C7C2-4951-BA1B-3497765AE77B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41D5CF0-B262-4D59-BDC0-84DDC923DA04}" type="doc">
      <dgm:prSet loTypeId="urn:microsoft.com/office/officeart/2005/8/layout/bList2#1" loCatId="list" qsTypeId="urn:microsoft.com/office/officeart/2005/8/quickstyle/simple2" qsCatId="simple" csTypeId="urn:microsoft.com/office/officeart/2005/8/colors/accent1_2" csCatId="accent1" phldr="1"/>
      <dgm:spPr/>
    </dgm:pt>
    <dgm:pt modelId="{CFD34F42-C53A-403D-B07B-DCE793AA82E4}">
      <dgm:prSet phldrT="[Testo]"/>
      <dgm:spPr/>
      <dgm:t>
        <a:bodyPr/>
        <a:lstStyle/>
        <a:p>
          <a:r>
            <a:rPr lang="it-IT" dirty="0" smtClean="0"/>
            <a:t>Frequenza </a:t>
          </a:r>
          <a:endParaRPr lang="it-IT" dirty="0"/>
        </a:p>
      </dgm:t>
    </dgm:pt>
    <dgm:pt modelId="{1EF0AF52-613B-48CE-8673-D047ECAC519E}" type="parTrans" cxnId="{60208650-9820-47AE-9C41-768CFC44AA67}">
      <dgm:prSet/>
      <dgm:spPr/>
      <dgm:t>
        <a:bodyPr/>
        <a:lstStyle/>
        <a:p>
          <a:endParaRPr lang="it-IT"/>
        </a:p>
      </dgm:t>
    </dgm:pt>
    <dgm:pt modelId="{00BC644E-E8BC-4503-BD0D-7C418DE58D67}" type="sibTrans" cxnId="{60208650-9820-47AE-9C41-768CFC44AA67}">
      <dgm:prSet/>
      <dgm:spPr/>
      <dgm:t>
        <a:bodyPr/>
        <a:lstStyle/>
        <a:p>
          <a:endParaRPr lang="it-IT"/>
        </a:p>
      </dgm:t>
    </dgm:pt>
    <dgm:pt modelId="{FC9B37F6-5182-485A-9D12-E8DC6DB0A054}">
      <dgm:prSet phldrT="[Testo]"/>
      <dgm:spPr/>
      <dgm:t>
        <a:bodyPr/>
        <a:lstStyle/>
        <a:p>
          <a:r>
            <a:rPr lang="it-IT" dirty="0" smtClean="0"/>
            <a:t>Attestato </a:t>
          </a:r>
          <a:endParaRPr lang="it-IT" dirty="0"/>
        </a:p>
      </dgm:t>
    </dgm:pt>
    <dgm:pt modelId="{947D1DC3-B19A-4DDA-AA4F-AB68404A6F6B}" type="parTrans" cxnId="{A529C86F-69C3-4A57-9373-B255F561FB5B}">
      <dgm:prSet/>
      <dgm:spPr/>
      <dgm:t>
        <a:bodyPr/>
        <a:lstStyle/>
        <a:p>
          <a:endParaRPr lang="it-IT"/>
        </a:p>
      </dgm:t>
    </dgm:pt>
    <dgm:pt modelId="{B9BA46EF-BD68-4D34-A17F-7A94BA48763B}" type="sibTrans" cxnId="{A529C86F-69C3-4A57-9373-B255F561FB5B}">
      <dgm:prSet/>
      <dgm:spPr/>
      <dgm:t>
        <a:bodyPr/>
        <a:lstStyle/>
        <a:p>
          <a:endParaRPr lang="it-IT"/>
        </a:p>
      </dgm:t>
    </dgm:pt>
    <dgm:pt modelId="{E5EDE743-EAFD-40B3-8638-D9BB6B2AFCB8}">
      <dgm:prSet/>
      <dgm:spPr/>
      <dgm:t>
        <a:bodyPr/>
        <a:lstStyle/>
        <a:p>
          <a:r>
            <a:rPr lang="it-IT" altLang="it-IT" dirty="0" smtClean="0"/>
            <a:t>Al termine delle attività  di formazione il D.S. della Scuola Polo rilascerà l’Attestato di </a:t>
          </a:r>
          <a:r>
            <a:rPr lang="it-IT" altLang="it-IT" b="1" dirty="0" smtClean="0">
              <a:solidFill>
                <a:srgbClr val="0000CC"/>
              </a:solidFill>
            </a:rPr>
            <a:t>frequenza e superamento </a:t>
          </a:r>
          <a:r>
            <a:rPr lang="it-IT" altLang="it-IT" dirty="0" smtClean="0"/>
            <a:t>del corso di formazione.</a:t>
          </a:r>
          <a:endParaRPr lang="it-IT" dirty="0"/>
        </a:p>
      </dgm:t>
    </dgm:pt>
    <dgm:pt modelId="{E137CCB6-DE0D-435F-93E2-236F776522D9}" type="parTrans" cxnId="{8221F8C1-71E3-40B8-A9CD-069AC602AB69}">
      <dgm:prSet/>
      <dgm:spPr/>
      <dgm:t>
        <a:bodyPr/>
        <a:lstStyle/>
        <a:p>
          <a:endParaRPr lang="it-IT"/>
        </a:p>
      </dgm:t>
    </dgm:pt>
    <dgm:pt modelId="{4940EF9C-F3FB-47A9-BBB7-C2E4B374401C}" type="sibTrans" cxnId="{8221F8C1-71E3-40B8-A9CD-069AC602AB69}">
      <dgm:prSet/>
      <dgm:spPr/>
      <dgm:t>
        <a:bodyPr/>
        <a:lstStyle/>
        <a:p>
          <a:endParaRPr lang="it-IT"/>
        </a:p>
      </dgm:t>
    </dgm:pt>
    <dgm:pt modelId="{AD4B8FE3-48F4-448E-BCBF-D78B25CAD2C5}">
      <dgm:prSet/>
      <dgm:spPr/>
      <dgm:t>
        <a:bodyPr/>
        <a:lstStyle/>
        <a:p>
          <a:r>
            <a:rPr lang="it-IT" altLang="it-IT" dirty="0" smtClean="0"/>
            <a:t>L’attestato elencherà le </a:t>
          </a:r>
          <a:r>
            <a:rPr lang="it-IT" altLang="it-IT" b="1" dirty="0" smtClean="0">
              <a:solidFill>
                <a:srgbClr val="0000CC"/>
              </a:solidFill>
            </a:rPr>
            <a:t>ore svolte per ogni fase</a:t>
          </a:r>
          <a:r>
            <a:rPr lang="it-IT" altLang="it-IT" dirty="0" smtClean="0"/>
            <a:t> e sarà </a:t>
          </a:r>
          <a:r>
            <a:rPr lang="it-IT" altLang="it-IT" b="1" dirty="0" smtClean="0">
              <a:solidFill>
                <a:srgbClr val="0000CC"/>
              </a:solidFill>
            </a:rPr>
            <a:t>consegnato</a:t>
          </a:r>
          <a:r>
            <a:rPr lang="it-IT" altLang="it-IT" dirty="0" smtClean="0"/>
            <a:t> dal docente, unitamente al Portfolio formativo, </a:t>
          </a:r>
          <a:r>
            <a:rPr lang="it-IT" altLang="it-IT" b="1" dirty="0" smtClean="0">
              <a:solidFill>
                <a:srgbClr val="0000CC"/>
              </a:solidFill>
            </a:rPr>
            <a:t>al DS della scuola di servizio</a:t>
          </a:r>
          <a:r>
            <a:rPr lang="it-IT" altLang="it-IT" dirty="0" smtClean="0"/>
            <a:t> per la discussione con il Comitato di valutazione.</a:t>
          </a:r>
          <a:endParaRPr lang="it-IT" dirty="0"/>
        </a:p>
      </dgm:t>
    </dgm:pt>
    <dgm:pt modelId="{85652686-687C-428B-85CA-842F512CB6A3}" type="parTrans" cxnId="{6A504774-B67D-45A2-87D0-BEEB8EFED021}">
      <dgm:prSet/>
      <dgm:spPr/>
      <dgm:t>
        <a:bodyPr/>
        <a:lstStyle/>
        <a:p>
          <a:endParaRPr lang="it-IT"/>
        </a:p>
      </dgm:t>
    </dgm:pt>
    <dgm:pt modelId="{62DDEF74-7BCA-43C8-AE31-D5E174472513}" type="sibTrans" cxnId="{6A504774-B67D-45A2-87D0-BEEB8EFED021}">
      <dgm:prSet/>
      <dgm:spPr/>
      <dgm:t>
        <a:bodyPr/>
        <a:lstStyle/>
        <a:p>
          <a:endParaRPr lang="it-IT"/>
        </a:p>
      </dgm:t>
    </dgm:pt>
    <dgm:pt modelId="{17D48872-769C-4DCD-B6C0-515199421223}" type="pres">
      <dgm:prSet presAssocID="{C41D5CF0-B262-4D59-BDC0-84DDC923DA04}" presName="diagram" presStyleCnt="0">
        <dgm:presLayoutVars>
          <dgm:dir/>
          <dgm:animLvl val="lvl"/>
          <dgm:resizeHandles val="exact"/>
        </dgm:presLayoutVars>
      </dgm:prSet>
      <dgm:spPr/>
    </dgm:pt>
    <dgm:pt modelId="{DA9D90E4-C1BC-4B05-B26D-C358E6519A4E}" type="pres">
      <dgm:prSet presAssocID="{CFD34F42-C53A-403D-B07B-DCE793AA82E4}" presName="compNode" presStyleCnt="0"/>
      <dgm:spPr/>
    </dgm:pt>
    <dgm:pt modelId="{F5DD086C-2B6C-4AE4-A57F-904FDFB5975E}" type="pres">
      <dgm:prSet presAssocID="{CFD34F42-C53A-403D-B07B-DCE793AA82E4}" presName="childRect" presStyleLbl="bgAcc1" presStyleIdx="0" presStyleCnt="2" custLinFactNeighborX="627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CBFA582-A8E0-4BD0-B0AE-CE95B31AFB1C}" type="pres">
      <dgm:prSet presAssocID="{CFD34F42-C53A-403D-B07B-DCE793AA82E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465935C-E7BD-49B5-AB83-4C95D77ABE92}" type="pres">
      <dgm:prSet presAssocID="{CFD34F42-C53A-403D-B07B-DCE793AA82E4}" presName="parentRect" presStyleLbl="alignNode1" presStyleIdx="0" presStyleCnt="2" custLinFactNeighborX="7029"/>
      <dgm:spPr/>
      <dgm:t>
        <a:bodyPr/>
        <a:lstStyle/>
        <a:p>
          <a:endParaRPr lang="it-IT"/>
        </a:p>
      </dgm:t>
    </dgm:pt>
    <dgm:pt modelId="{86AD4718-5709-4606-B10C-AEEC58742AFE}" type="pres">
      <dgm:prSet presAssocID="{CFD34F42-C53A-403D-B07B-DCE793AA82E4}" presName="adorn" presStyleLbl="fgAccFollowNode1" presStyleIdx="0" presStyleCnt="2" custLinFactNeighborX="1056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1AC54913-8821-47BA-A993-0F3F6A513F56}" type="pres">
      <dgm:prSet presAssocID="{00BC644E-E8BC-4503-BD0D-7C418DE58D67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D0C0EC4-0F41-4C4A-9E1D-26491FE06C72}" type="pres">
      <dgm:prSet presAssocID="{FC9B37F6-5182-485A-9D12-E8DC6DB0A054}" presName="compNode" presStyleCnt="0"/>
      <dgm:spPr/>
    </dgm:pt>
    <dgm:pt modelId="{CA412716-CD1F-416F-8B74-27E7266FA599}" type="pres">
      <dgm:prSet presAssocID="{FC9B37F6-5182-485A-9D12-E8DC6DB0A054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F31A52-AEFD-4C0C-8F00-38FF2617CBEE}" type="pres">
      <dgm:prSet presAssocID="{FC9B37F6-5182-485A-9D12-E8DC6DB0A054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F9DDBEC-7CAF-433A-8080-7308DC4D6F8C}" type="pres">
      <dgm:prSet presAssocID="{FC9B37F6-5182-485A-9D12-E8DC6DB0A054}" presName="parentRect" presStyleLbl="alignNode1" presStyleIdx="1" presStyleCnt="2"/>
      <dgm:spPr/>
      <dgm:t>
        <a:bodyPr/>
        <a:lstStyle/>
        <a:p>
          <a:endParaRPr lang="it-IT"/>
        </a:p>
      </dgm:t>
    </dgm:pt>
    <dgm:pt modelId="{D633D530-20D5-43AE-844F-D1BAD14B42DB}" type="pres">
      <dgm:prSet presAssocID="{FC9B37F6-5182-485A-9D12-E8DC6DB0A054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</dgm:ptLst>
  <dgm:cxnLst>
    <dgm:cxn modelId="{859B2DD7-0174-451F-974B-FCA31B95000F}" type="presOf" srcId="{CFD34F42-C53A-403D-B07B-DCE793AA82E4}" destId="{D465935C-E7BD-49B5-AB83-4C95D77ABE92}" srcOrd="1" destOrd="0" presId="urn:microsoft.com/office/officeart/2005/8/layout/bList2#1"/>
    <dgm:cxn modelId="{AA709C34-4123-42AA-BD72-2C9AA72494BF}" type="presOf" srcId="{C41D5CF0-B262-4D59-BDC0-84DDC923DA04}" destId="{17D48872-769C-4DCD-B6C0-515199421223}" srcOrd="0" destOrd="0" presId="urn:microsoft.com/office/officeart/2005/8/layout/bList2#1"/>
    <dgm:cxn modelId="{6A504774-B67D-45A2-87D0-BEEB8EFED021}" srcId="{FC9B37F6-5182-485A-9D12-E8DC6DB0A054}" destId="{AD4B8FE3-48F4-448E-BCBF-D78B25CAD2C5}" srcOrd="0" destOrd="0" parTransId="{85652686-687C-428B-85CA-842F512CB6A3}" sibTransId="{62DDEF74-7BCA-43C8-AE31-D5E174472513}"/>
    <dgm:cxn modelId="{EF717CA4-D242-4047-A8A1-0CC1C6111520}" type="presOf" srcId="{CFD34F42-C53A-403D-B07B-DCE793AA82E4}" destId="{9CBFA582-A8E0-4BD0-B0AE-CE95B31AFB1C}" srcOrd="0" destOrd="0" presId="urn:microsoft.com/office/officeart/2005/8/layout/bList2#1"/>
    <dgm:cxn modelId="{46BD3884-02C6-493D-AC25-A2D9981DA8B5}" type="presOf" srcId="{FC9B37F6-5182-485A-9D12-E8DC6DB0A054}" destId="{9F9DDBEC-7CAF-433A-8080-7308DC4D6F8C}" srcOrd="1" destOrd="0" presId="urn:microsoft.com/office/officeart/2005/8/layout/bList2#1"/>
    <dgm:cxn modelId="{3D78F668-558F-43F8-8754-768C2F04E3F8}" type="presOf" srcId="{00BC644E-E8BC-4503-BD0D-7C418DE58D67}" destId="{1AC54913-8821-47BA-A993-0F3F6A513F56}" srcOrd="0" destOrd="0" presId="urn:microsoft.com/office/officeart/2005/8/layout/bList2#1"/>
    <dgm:cxn modelId="{60208650-9820-47AE-9C41-768CFC44AA67}" srcId="{C41D5CF0-B262-4D59-BDC0-84DDC923DA04}" destId="{CFD34F42-C53A-403D-B07B-DCE793AA82E4}" srcOrd="0" destOrd="0" parTransId="{1EF0AF52-613B-48CE-8673-D047ECAC519E}" sibTransId="{00BC644E-E8BC-4503-BD0D-7C418DE58D67}"/>
    <dgm:cxn modelId="{8221F8C1-71E3-40B8-A9CD-069AC602AB69}" srcId="{CFD34F42-C53A-403D-B07B-DCE793AA82E4}" destId="{E5EDE743-EAFD-40B3-8638-D9BB6B2AFCB8}" srcOrd="0" destOrd="0" parTransId="{E137CCB6-DE0D-435F-93E2-236F776522D9}" sibTransId="{4940EF9C-F3FB-47A9-BBB7-C2E4B374401C}"/>
    <dgm:cxn modelId="{A4B85099-FF50-40D4-AA1A-71446CCB37DE}" type="presOf" srcId="{FC9B37F6-5182-485A-9D12-E8DC6DB0A054}" destId="{AFF31A52-AEFD-4C0C-8F00-38FF2617CBEE}" srcOrd="0" destOrd="0" presId="urn:microsoft.com/office/officeart/2005/8/layout/bList2#1"/>
    <dgm:cxn modelId="{A529C86F-69C3-4A57-9373-B255F561FB5B}" srcId="{C41D5CF0-B262-4D59-BDC0-84DDC923DA04}" destId="{FC9B37F6-5182-485A-9D12-E8DC6DB0A054}" srcOrd="1" destOrd="0" parTransId="{947D1DC3-B19A-4DDA-AA4F-AB68404A6F6B}" sibTransId="{B9BA46EF-BD68-4D34-A17F-7A94BA48763B}"/>
    <dgm:cxn modelId="{32595C38-FF3D-4ADF-82EB-6D7AD30F1CC2}" type="presOf" srcId="{E5EDE743-EAFD-40B3-8638-D9BB6B2AFCB8}" destId="{F5DD086C-2B6C-4AE4-A57F-904FDFB5975E}" srcOrd="0" destOrd="0" presId="urn:microsoft.com/office/officeart/2005/8/layout/bList2#1"/>
    <dgm:cxn modelId="{F9B20BC5-17AA-4284-AF59-CA00DBC1804C}" type="presOf" srcId="{AD4B8FE3-48F4-448E-BCBF-D78B25CAD2C5}" destId="{CA412716-CD1F-416F-8B74-27E7266FA599}" srcOrd="0" destOrd="0" presId="urn:microsoft.com/office/officeart/2005/8/layout/bList2#1"/>
    <dgm:cxn modelId="{245FC2E9-F82C-4065-8B3C-66F3F90ACBAD}" type="presParOf" srcId="{17D48872-769C-4DCD-B6C0-515199421223}" destId="{DA9D90E4-C1BC-4B05-B26D-C358E6519A4E}" srcOrd="0" destOrd="0" presId="urn:microsoft.com/office/officeart/2005/8/layout/bList2#1"/>
    <dgm:cxn modelId="{674D292A-40FE-47B0-87BC-E73D4168E33F}" type="presParOf" srcId="{DA9D90E4-C1BC-4B05-B26D-C358E6519A4E}" destId="{F5DD086C-2B6C-4AE4-A57F-904FDFB5975E}" srcOrd="0" destOrd="0" presId="urn:microsoft.com/office/officeart/2005/8/layout/bList2#1"/>
    <dgm:cxn modelId="{A04FA9D3-E3A1-499B-8805-18C0C649FC60}" type="presParOf" srcId="{DA9D90E4-C1BC-4B05-B26D-C358E6519A4E}" destId="{9CBFA582-A8E0-4BD0-B0AE-CE95B31AFB1C}" srcOrd="1" destOrd="0" presId="urn:microsoft.com/office/officeart/2005/8/layout/bList2#1"/>
    <dgm:cxn modelId="{3A5E44DD-172B-4E65-975A-809DEF3525D0}" type="presParOf" srcId="{DA9D90E4-C1BC-4B05-B26D-C358E6519A4E}" destId="{D465935C-E7BD-49B5-AB83-4C95D77ABE92}" srcOrd="2" destOrd="0" presId="urn:microsoft.com/office/officeart/2005/8/layout/bList2#1"/>
    <dgm:cxn modelId="{1681E564-BF8E-49E3-B90E-7056F0271A58}" type="presParOf" srcId="{DA9D90E4-C1BC-4B05-B26D-C358E6519A4E}" destId="{86AD4718-5709-4606-B10C-AEEC58742AFE}" srcOrd="3" destOrd="0" presId="urn:microsoft.com/office/officeart/2005/8/layout/bList2#1"/>
    <dgm:cxn modelId="{E3B8146B-08D9-4F87-A19F-F4FD086E7EE0}" type="presParOf" srcId="{17D48872-769C-4DCD-B6C0-515199421223}" destId="{1AC54913-8821-47BA-A993-0F3F6A513F56}" srcOrd="1" destOrd="0" presId="urn:microsoft.com/office/officeart/2005/8/layout/bList2#1"/>
    <dgm:cxn modelId="{77DF8677-466E-49CF-9273-03160B98F8DC}" type="presParOf" srcId="{17D48872-769C-4DCD-B6C0-515199421223}" destId="{1D0C0EC4-0F41-4C4A-9E1D-26491FE06C72}" srcOrd="2" destOrd="0" presId="urn:microsoft.com/office/officeart/2005/8/layout/bList2#1"/>
    <dgm:cxn modelId="{85046D55-A876-4FB5-86F3-F3B08C575B69}" type="presParOf" srcId="{1D0C0EC4-0F41-4C4A-9E1D-26491FE06C72}" destId="{CA412716-CD1F-416F-8B74-27E7266FA599}" srcOrd="0" destOrd="0" presId="urn:microsoft.com/office/officeart/2005/8/layout/bList2#1"/>
    <dgm:cxn modelId="{C2C157CD-9C76-4A7A-9A8F-AE295AEED78D}" type="presParOf" srcId="{1D0C0EC4-0F41-4C4A-9E1D-26491FE06C72}" destId="{AFF31A52-AEFD-4C0C-8F00-38FF2617CBEE}" srcOrd="1" destOrd="0" presId="urn:microsoft.com/office/officeart/2005/8/layout/bList2#1"/>
    <dgm:cxn modelId="{A08C84F8-C9F3-4DCD-A70C-80DD3AC83B2F}" type="presParOf" srcId="{1D0C0EC4-0F41-4C4A-9E1D-26491FE06C72}" destId="{9F9DDBEC-7CAF-433A-8080-7308DC4D6F8C}" srcOrd="2" destOrd="0" presId="urn:microsoft.com/office/officeart/2005/8/layout/bList2#1"/>
    <dgm:cxn modelId="{4DE28CE5-D41A-46B2-9FFC-6415177A7265}" type="presParOf" srcId="{1D0C0EC4-0F41-4C4A-9E1D-26491FE06C72}" destId="{D633D530-20D5-43AE-844F-D1BAD14B42DB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395C4FF-A102-49DF-AD7F-E4B7EF6E61E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3E1D7667-B3B0-4B52-8053-E64ECF35B0F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Gruppo di coordinamento MIUR</a:t>
          </a:r>
          <a:endParaRPr lang="it-IT" dirty="0"/>
        </a:p>
      </dgm:t>
    </dgm:pt>
    <dgm:pt modelId="{ECCE2D55-0A21-47AB-A79D-FD3BC6B8A640}" type="parTrans" cxnId="{7814CE1A-A73E-499E-A8F3-6B9F62FC9478}">
      <dgm:prSet/>
      <dgm:spPr/>
      <dgm:t>
        <a:bodyPr/>
        <a:lstStyle/>
        <a:p>
          <a:endParaRPr lang="it-IT"/>
        </a:p>
      </dgm:t>
    </dgm:pt>
    <dgm:pt modelId="{51070B82-31B3-411F-BC9C-AF999271A952}" type="sibTrans" cxnId="{7814CE1A-A73E-499E-A8F3-6B9F62FC9478}">
      <dgm:prSet/>
      <dgm:spPr/>
      <dgm:t>
        <a:bodyPr/>
        <a:lstStyle/>
        <a:p>
          <a:endParaRPr lang="it-IT"/>
        </a:p>
      </dgm:t>
    </dgm:pt>
    <dgm:pt modelId="{9B3DE740-3048-42DE-9223-E8F5AAF81428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USR</a:t>
          </a:r>
          <a:endParaRPr lang="it-IT" dirty="0"/>
        </a:p>
      </dgm:t>
    </dgm:pt>
    <dgm:pt modelId="{4F36AE68-764D-43FF-959D-C67AD9935342}" type="parTrans" cxnId="{04A69EDF-167F-426D-8D45-D7BB06F27DEC}">
      <dgm:prSet/>
      <dgm:spPr/>
      <dgm:t>
        <a:bodyPr/>
        <a:lstStyle/>
        <a:p>
          <a:endParaRPr lang="it-IT"/>
        </a:p>
      </dgm:t>
    </dgm:pt>
    <dgm:pt modelId="{1E13A844-E30C-43B6-8EA9-C2E27CD6D2C1}" type="sibTrans" cxnId="{04A69EDF-167F-426D-8D45-D7BB06F27DEC}">
      <dgm:prSet/>
      <dgm:spPr/>
      <dgm:t>
        <a:bodyPr/>
        <a:lstStyle/>
        <a:p>
          <a:endParaRPr lang="it-IT"/>
        </a:p>
      </dgm:t>
    </dgm:pt>
    <dgm:pt modelId="{50FD53E2-D7E3-4FA1-AB8E-459D6715D29E}">
      <dgm:prSet phldrT="[Testo]"/>
      <dgm:spPr/>
      <dgm:t>
        <a:bodyPr/>
        <a:lstStyle/>
        <a:p>
          <a:r>
            <a:rPr lang="it-IT" b="1" dirty="0" smtClean="0"/>
            <a:t>Scuole – sedi di servizio</a:t>
          </a:r>
          <a:endParaRPr lang="it-IT" b="1" dirty="0"/>
        </a:p>
      </dgm:t>
    </dgm:pt>
    <dgm:pt modelId="{61164F3B-8419-4B4D-9DE3-5E205F9877A4}" type="parTrans" cxnId="{4BA77896-F3B2-4148-83B1-97CE7B587D02}">
      <dgm:prSet/>
      <dgm:spPr/>
      <dgm:t>
        <a:bodyPr/>
        <a:lstStyle/>
        <a:p>
          <a:endParaRPr lang="it-IT"/>
        </a:p>
      </dgm:t>
    </dgm:pt>
    <dgm:pt modelId="{9E9FE14E-6751-4F4D-8A39-F928D704C3CD}" type="sibTrans" cxnId="{4BA77896-F3B2-4148-83B1-97CE7B587D02}">
      <dgm:prSet/>
      <dgm:spPr/>
      <dgm:t>
        <a:bodyPr/>
        <a:lstStyle/>
        <a:p>
          <a:endParaRPr lang="it-IT"/>
        </a:p>
      </dgm:t>
    </dgm:pt>
    <dgm:pt modelId="{BDD79657-0016-4208-AC60-A034909A7811}">
      <dgm:prSet phldrT="[Testo]"/>
      <dgm:spPr/>
      <dgm:t>
        <a:bodyPr/>
        <a:lstStyle/>
        <a:p>
          <a:r>
            <a:rPr lang="it-IT" b="1" dirty="0" smtClean="0">
              <a:solidFill>
                <a:schemeClr val="tx1"/>
              </a:solidFill>
            </a:rPr>
            <a:t>Scuole Polo degli Ambiti Territoriali</a:t>
          </a:r>
          <a:endParaRPr lang="it-IT" dirty="0"/>
        </a:p>
      </dgm:t>
    </dgm:pt>
    <dgm:pt modelId="{DCB3BC45-125F-4EC5-83BF-B4B0C1834C06}" type="parTrans" cxnId="{F764105A-15DE-4CBA-9EC0-7D167E760C3F}">
      <dgm:prSet/>
      <dgm:spPr/>
      <dgm:t>
        <a:bodyPr/>
        <a:lstStyle/>
        <a:p>
          <a:endParaRPr lang="it-IT"/>
        </a:p>
      </dgm:t>
    </dgm:pt>
    <dgm:pt modelId="{055A5AAF-A38C-4A89-B138-25F14106B6CA}" type="sibTrans" cxnId="{F764105A-15DE-4CBA-9EC0-7D167E760C3F}">
      <dgm:prSet/>
      <dgm:spPr/>
      <dgm:t>
        <a:bodyPr/>
        <a:lstStyle/>
        <a:p>
          <a:endParaRPr lang="it-IT"/>
        </a:p>
      </dgm:t>
    </dgm:pt>
    <dgm:pt modelId="{B19A0B57-4C76-4EFF-A441-82FE8342734E}" type="pres">
      <dgm:prSet presAssocID="{6395C4FF-A102-49DF-AD7F-E4B7EF6E61E7}" presName="compositeShape" presStyleCnt="0">
        <dgm:presLayoutVars>
          <dgm:dir/>
          <dgm:resizeHandles/>
        </dgm:presLayoutVars>
      </dgm:prSet>
      <dgm:spPr/>
    </dgm:pt>
    <dgm:pt modelId="{3E917599-7A59-4DFB-AC89-063BE35CB2A6}" type="pres">
      <dgm:prSet presAssocID="{6395C4FF-A102-49DF-AD7F-E4B7EF6E61E7}" presName="pyramid" presStyleLbl="node1" presStyleIdx="0" presStyleCnt="1" custScaleX="131497" custLinFactNeighborX="-8144" custLinFactNeighborY="-291"/>
      <dgm:spPr/>
    </dgm:pt>
    <dgm:pt modelId="{5162398B-65F8-43B0-B49B-1E1F83E7940B}" type="pres">
      <dgm:prSet presAssocID="{6395C4FF-A102-49DF-AD7F-E4B7EF6E61E7}" presName="theList" presStyleCnt="0"/>
      <dgm:spPr/>
    </dgm:pt>
    <dgm:pt modelId="{20CC5738-D639-4126-AA56-DB58DB819726}" type="pres">
      <dgm:prSet presAssocID="{3E1D7667-B3B0-4B52-8053-E64ECF35B0F8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839162-C951-463F-8859-3FA45DA1196C}" type="pres">
      <dgm:prSet presAssocID="{3E1D7667-B3B0-4B52-8053-E64ECF35B0F8}" presName="aSpace" presStyleCnt="0"/>
      <dgm:spPr/>
    </dgm:pt>
    <dgm:pt modelId="{459C09F5-F94E-4765-8C1E-33F05B585698}" type="pres">
      <dgm:prSet presAssocID="{9B3DE740-3048-42DE-9223-E8F5AAF81428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5745650-9ED4-4CC8-B512-A3239335F9F6}" type="pres">
      <dgm:prSet presAssocID="{9B3DE740-3048-42DE-9223-E8F5AAF81428}" presName="aSpace" presStyleCnt="0"/>
      <dgm:spPr/>
    </dgm:pt>
    <dgm:pt modelId="{E91E409A-42B3-404A-A3E3-8DD4AC643724}" type="pres">
      <dgm:prSet presAssocID="{BDD79657-0016-4208-AC60-A034909A7811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9907BA7-67D6-47B0-BBB4-FB1DFDD7A02C}" type="pres">
      <dgm:prSet presAssocID="{BDD79657-0016-4208-AC60-A034909A7811}" presName="aSpace" presStyleCnt="0"/>
      <dgm:spPr/>
    </dgm:pt>
    <dgm:pt modelId="{57A2064C-8D5F-4F46-9C1B-7822B236BD87}" type="pres">
      <dgm:prSet presAssocID="{50FD53E2-D7E3-4FA1-AB8E-459D6715D29E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933444B-2AFF-4E43-BCDF-25DDEF4A7B33}" type="pres">
      <dgm:prSet presAssocID="{50FD53E2-D7E3-4FA1-AB8E-459D6715D29E}" presName="aSpace" presStyleCnt="0"/>
      <dgm:spPr/>
    </dgm:pt>
  </dgm:ptLst>
  <dgm:cxnLst>
    <dgm:cxn modelId="{14284F3B-DF3C-48E6-9BF8-64A685874267}" type="presOf" srcId="{50FD53E2-D7E3-4FA1-AB8E-459D6715D29E}" destId="{57A2064C-8D5F-4F46-9C1B-7822B236BD87}" srcOrd="0" destOrd="0" presId="urn:microsoft.com/office/officeart/2005/8/layout/pyramid2"/>
    <dgm:cxn modelId="{F764105A-15DE-4CBA-9EC0-7D167E760C3F}" srcId="{6395C4FF-A102-49DF-AD7F-E4B7EF6E61E7}" destId="{BDD79657-0016-4208-AC60-A034909A7811}" srcOrd="2" destOrd="0" parTransId="{DCB3BC45-125F-4EC5-83BF-B4B0C1834C06}" sibTransId="{055A5AAF-A38C-4A89-B138-25F14106B6CA}"/>
    <dgm:cxn modelId="{06F1992A-B3A6-41A0-A17C-D46C11D61982}" type="presOf" srcId="{9B3DE740-3048-42DE-9223-E8F5AAF81428}" destId="{459C09F5-F94E-4765-8C1E-33F05B585698}" srcOrd="0" destOrd="0" presId="urn:microsoft.com/office/officeart/2005/8/layout/pyramid2"/>
    <dgm:cxn modelId="{6C44151A-B6A1-493A-ABAD-CF182A756AF2}" type="presOf" srcId="{BDD79657-0016-4208-AC60-A034909A7811}" destId="{E91E409A-42B3-404A-A3E3-8DD4AC643724}" srcOrd="0" destOrd="0" presId="urn:microsoft.com/office/officeart/2005/8/layout/pyramid2"/>
    <dgm:cxn modelId="{C8A2C6AB-DD9F-414C-A4A6-D8EB021BF417}" type="presOf" srcId="{3E1D7667-B3B0-4B52-8053-E64ECF35B0F8}" destId="{20CC5738-D639-4126-AA56-DB58DB819726}" srcOrd="0" destOrd="0" presId="urn:microsoft.com/office/officeart/2005/8/layout/pyramid2"/>
    <dgm:cxn modelId="{4BA77896-F3B2-4148-83B1-97CE7B587D02}" srcId="{6395C4FF-A102-49DF-AD7F-E4B7EF6E61E7}" destId="{50FD53E2-D7E3-4FA1-AB8E-459D6715D29E}" srcOrd="3" destOrd="0" parTransId="{61164F3B-8419-4B4D-9DE3-5E205F9877A4}" sibTransId="{9E9FE14E-6751-4F4D-8A39-F928D704C3CD}"/>
    <dgm:cxn modelId="{7814CE1A-A73E-499E-A8F3-6B9F62FC9478}" srcId="{6395C4FF-A102-49DF-AD7F-E4B7EF6E61E7}" destId="{3E1D7667-B3B0-4B52-8053-E64ECF35B0F8}" srcOrd="0" destOrd="0" parTransId="{ECCE2D55-0A21-47AB-A79D-FD3BC6B8A640}" sibTransId="{51070B82-31B3-411F-BC9C-AF999271A952}"/>
    <dgm:cxn modelId="{CE43B6A0-1BF3-4232-9057-5E9CB9E9988D}" type="presOf" srcId="{6395C4FF-A102-49DF-AD7F-E4B7EF6E61E7}" destId="{B19A0B57-4C76-4EFF-A441-82FE8342734E}" srcOrd="0" destOrd="0" presId="urn:microsoft.com/office/officeart/2005/8/layout/pyramid2"/>
    <dgm:cxn modelId="{04A69EDF-167F-426D-8D45-D7BB06F27DEC}" srcId="{6395C4FF-A102-49DF-AD7F-E4B7EF6E61E7}" destId="{9B3DE740-3048-42DE-9223-E8F5AAF81428}" srcOrd="1" destOrd="0" parTransId="{4F36AE68-764D-43FF-959D-C67AD9935342}" sibTransId="{1E13A844-E30C-43B6-8EA9-C2E27CD6D2C1}"/>
    <dgm:cxn modelId="{EA06B4FA-5083-4AF8-A01F-68A5635AD074}" type="presParOf" srcId="{B19A0B57-4C76-4EFF-A441-82FE8342734E}" destId="{3E917599-7A59-4DFB-AC89-063BE35CB2A6}" srcOrd="0" destOrd="0" presId="urn:microsoft.com/office/officeart/2005/8/layout/pyramid2"/>
    <dgm:cxn modelId="{2D53710E-7675-40F2-B788-AB89919C502D}" type="presParOf" srcId="{B19A0B57-4C76-4EFF-A441-82FE8342734E}" destId="{5162398B-65F8-43B0-B49B-1E1F83E7940B}" srcOrd="1" destOrd="0" presId="urn:microsoft.com/office/officeart/2005/8/layout/pyramid2"/>
    <dgm:cxn modelId="{703921C7-956D-4BE9-BD31-BABBCB12C021}" type="presParOf" srcId="{5162398B-65F8-43B0-B49B-1E1F83E7940B}" destId="{20CC5738-D639-4126-AA56-DB58DB819726}" srcOrd="0" destOrd="0" presId="urn:microsoft.com/office/officeart/2005/8/layout/pyramid2"/>
    <dgm:cxn modelId="{EEBE223C-6B42-44CF-B15E-F2A2ECAD9DEE}" type="presParOf" srcId="{5162398B-65F8-43B0-B49B-1E1F83E7940B}" destId="{F1839162-C951-463F-8859-3FA45DA1196C}" srcOrd="1" destOrd="0" presId="urn:microsoft.com/office/officeart/2005/8/layout/pyramid2"/>
    <dgm:cxn modelId="{C0CFBEFB-AE86-4EC7-B769-F65339C7C6FE}" type="presParOf" srcId="{5162398B-65F8-43B0-B49B-1E1F83E7940B}" destId="{459C09F5-F94E-4765-8C1E-33F05B585698}" srcOrd="2" destOrd="0" presId="urn:microsoft.com/office/officeart/2005/8/layout/pyramid2"/>
    <dgm:cxn modelId="{8DF2FBC0-6A6A-4179-B83B-6A62A2938521}" type="presParOf" srcId="{5162398B-65F8-43B0-B49B-1E1F83E7940B}" destId="{F5745650-9ED4-4CC8-B512-A3239335F9F6}" srcOrd="3" destOrd="0" presId="urn:microsoft.com/office/officeart/2005/8/layout/pyramid2"/>
    <dgm:cxn modelId="{C5F5ED7F-DB93-439F-963F-AA3ECD47BE56}" type="presParOf" srcId="{5162398B-65F8-43B0-B49B-1E1F83E7940B}" destId="{E91E409A-42B3-404A-A3E3-8DD4AC643724}" srcOrd="4" destOrd="0" presId="urn:microsoft.com/office/officeart/2005/8/layout/pyramid2"/>
    <dgm:cxn modelId="{234C271E-742A-443C-8C45-97FE9A4626BE}" type="presParOf" srcId="{5162398B-65F8-43B0-B49B-1E1F83E7940B}" destId="{29907BA7-67D6-47B0-BBB4-FB1DFDD7A02C}" srcOrd="5" destOrd="0" presId="urn:microsoft.com/office/officeart/2005/8/layout/pyramid2"/>
    <dgm:cxn modelId="{E2555ECA-4D61-4CD5-89C5-B95874398F0A}" type="presParOf" srcId="{5162398B-65F8-43B0-B49B-1E1F83E7940B}" destId="{57A2064C-8D5F-4F46-9C1B-7822B236BD87}" srcOrd="6" destOrd="0" presId="urn:microsoft.com/office/officeart/2005/8/layout/pyramid2"/>
    <dgm:cxn modelId="{6E5DCB0F-5C27-4D77-AC88-B1E402C2C1FD}" type="presParOf" srcId="{5162398B-65F8-43B0-B49B-1E1F83E7940B}" destId="{6933444B-2AFF-4E43-BCDF-25DDEF4A7B3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231567-C3B7-4911-B205-7A3A13C38241}">
      <dsp:nvSpPr>
        <dsp:cNvPr id="0" name=""/>
        <dsp:cNvSpPr/>
      </dsp:nvSpPr>
      <dsp:spPr>
        <a:xfrm>
          <a:off x="0" y="14828"/>
          <a:ext cx="7615001" cy="1219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/>
            <a:t>i docenti che si trovano al primo anno di servizio con incarico a tempo indeterminato, a qualunque titolo conferito, e che aspirino alla conferma nel ruolo; </a:t>
          </a:r>
          <a:endParaRPr lang="it-IT" sz="2000" b="1" kern="1200" dirty="0"/>
        </a:p>
      </dsp:txBody>
      <dsp:txXfrm>
        <a:off x="1644941" y="14828"/>
        <a:ext cx="5970059" cy="1219415"/>
      </dsp:txXfrm>
    </dsp:sp>
    <dsp:sp modelId="{D95268D9-D61D-4B4B-8B2E-10944BF0FBC3}">
      <dsp:nvSpPr>
        <dsp:cNvPr id="0" name=""/>
        <dsp:cNvSpPr/>
      </dsp:nvSpPr>
      <dsp:spPr>
        <a:xfrm>
          <a:off x="121941" y="121941"/>
          <a:ext cx="1523000" cy="9755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E3E48-DCC7-428B-96D1-0D03674F653F}">
      <dsp:nvSpPr>
        <dsp:cNvPr id="0" name=""/>
        <dsp:cNvSpPr/>
      </dsp:nvSpPr>
      <dsp:spPr>
        <a:xfrm>
          <a:off x="0" y="1341356"/>
          <a:ext cx="7615001" cy="1219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 </a:t>
          </a:r>
          <a:r>
            <a:rPr lang="it-IT" sz="2100" b="1" kern="1200" dirty="0" smtClean="0"/>
            <a:t>i docenti per i quali sia stata richiesta la proroga del periodo di formazione e prova o che non abbiano potuto completarlo negli anni precedenti; </a:t>
          </a:r>
          <a:endParaRPr lang="it-IT" sz="2100" b="1" kern="1200" dirty="0"/>
        </a:p>
      </dsp:txBody>
      <dsp:txXfrm>
        <a:off x="1644941" y="1341356"/>
        <a:ext cx="5970059" cy="1219415"/>
      </dsp:txXfrm>
    </dsp:sp>
    <dsp:sp modelId="{EE5AE0F8-92E9-47FC-9120-1CDDCBB32349}">
      <dsp:nvSpPr>
        <dsp:cNvPr id="0" name=""/>
        <dsp:cNvSpPr/>
      </dsp:nvSpPr>
      <dsp:spPr>
        <a:xfrm>
          <a:off x="121941" y="1463298"/>
          <a:ext cx="1523000" cy="9755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8E548-8F11-48BD-974F-CC3FCCB8B246}">
      <dsp:nvSpPr>
        <dsp:cNvPr id="0" name=""/>
        <dsp:cNvSpPr/>
      </dsp:nvSpPr>
      <dsp:spPr>
        <a:xfrm>
          <a:off x="0" y="2682713"/>
          <a:ext cx="7615001" cy="1219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 smtClean="0"/>
            <a:t>i docenti per i quali sia stato disposto il passaggio di ruolo;</a:t>
          </a:r>
          <a:endParaRPr lang="it-IT" sz="2100" b="1" kern="1200" dirty="0"/>
        </a:p>
      </dsp:txBody>
      <dsp:txXfrm>
        <a:off x="1644941" y="2682713"/>
        <a:ext cx="5970059" cy="1219415"/>
      </dsp:txXfrm>
    </dsp:sp>
    <dsp:sp modelId="{C4355D95-088C-44FD-8910-744F2BD13018}">
      <dsp:nvSpPr>
        <dsp:cNvPr id="0" name=""/>
        <dsp:cNvSpPr/>
      </dsp:nvSpPr>
      <dsp:spPr>
        <a:xfrm>
          <a:off x="121941" y="2804654"/>
          <a:ext cx="1523000" cy="9755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3C470-6D30-4AEF-BBCD-D43A18F3302D}">
      <dsp:nvSpPr>
        <dsp:cNvPr id="0" name=""/>
        <dsp:cNvSpPr/>
      </dsp:nvSpPr>
      <dsp:spPr>
        <a:xfrm>
          <a:off x="0" y="4024069"/>
          <a:ext cx="7615001" cy="12194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 smtClean="0"/>
            <a:t> </a:t>
          </a:r>
          <a:r>
            <a:rPr lang="it-IT" sz="2100" b="1" kern="1200" dirty="0" smtClean="0"/>
            <a:t>i docenti che nello scorso anno scolastico non hanno superato positivamente l’anno di prova.</a:t>
          </a:r>
          <a:endParaRPr lang="it-IT" sz="2100" b="1" kern="1200" dirty="0"/>
        </a:p>
      </dsp:txBody>
      <dsp:txXfrm>
        <a:off x="1644941" y="4024069"/>
        <a:ext cx="5970059" cy="1219415"/>
      </dsp:txXfrm>
    </dsp:sp>
    <dsp:sp modelId="{8EF7F478-6435-4A04-9719-CBC4580B6ED4}">
      <dsp:nvSpPr>
        <dsp:cNvPr id="0" name=""/>
        <dsp:cNvSpPr/>
      </dsp:nvSpPr>
      <dsp:spPr>
        <a:xfrm>
          <a:off x="121941" y="4146011"/>
          <a:ext cx="1523000" cy="97553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0" b="-2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D3A8C-240D-4224-AAB6-A014F900E900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092CF-78A5-4222-BBDA-162329BD4D2B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213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Il passaggio di cattedra permette al docente in possesso della specifica abilitazione alla classe di concorso richiesta di essere trasferito da una classe di concorso a un'altra, all'interno dello stesso ordine di scuola. Il docente che ha ottenuto passaggio di cattedra NON è tenuto a svolgere l’anno di formazione e  la prova.</a:t>
            </a:r>
          </a:p>
          <a:p>
            <a:r>
              <a:rPr lang="it-IT" dirty="0" smtClean="0"/>
              <a:t> Nel caso di rientro in un ruolo precedente per il quale si è già svolto l’anno di prova non è necessario ripetere l’anno di prova né la formazione.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989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Il profilo del tutor si ispira alle caratteristiche del tutor accogliente nelle esperienze di tirocinio connesse con la formazione iniziale dei docenti (cfr. DM 249/2010); la sua individuazione spetta al Dirigente Scolastico, sentito il parere  del Collegio dei docenti.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Tendenzialmente ogni docente in periodo di prova avrà un tutor di riferimento, preferibilmente della stessa disciplina, area disciplinare o tipologia di cattedra ed operante nello stesso plesso. In ogni modo il rapporto non potrà superare la quota di tre docenti affidati al medesimo tutor.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80684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L’art.2 del D.M. dell’8 novembre 2011 definisce i “</a:t>
            </a:r>
            <a:r>
              <a:rPr lang="it-IT" b="1" i="1" dirty="0" smtClean="0"/>
              <a:t>requisiti e titoli”</a:t>
            </a:r>
            <a:r>
              <a:rPr lang="it-IT" dirty="0" smtClean="0"/>
              <a:t> richiesti alle differenti tipologie di tutor rientranti nel novero dell’art.11 del D.M.249/2010.</a:t>
            </a:r>
          </a:p>
          <a:p>
            <a:pPr algn="just"/>
            <a:r>
              <a:rPr lang="it-IT" dirty="0" smtClean="0"/>
              <a:t>I tutor dei tirocinanti sono individuati e nominati dai Dirigenti scolastici  o dai Coordinatori didattici  rispettivamente delle istituzioni scolastiche statali o paritarie  accreditate dagli Uffici Scolastici Regionali.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075919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Inoltre, apposite attività di formazione per i docenti tutor saranno organizzate dagli USR utilizzando quota-parte dei finanziamenti destinati ad  attività regionali.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1523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dirty="0" smtClean="0"/>
              <a:t>Europa 2020 individua tre priorità: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it-IT" sz="2600" dirty="0" smtClean="0"/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crescita intelligente-</a:t>
            </a:r>
            <a:r>
              <a:rPr lang="it-IT" sz="2600" dirty="0" smtClean="0"/>
              <a:t> sviluppare un’economia basata sulla conoscenza e sull’innovazione;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crescita sostenibile-</a:t>
            </a:r>
            <a:r>
              <a:rPr lang="it-IT" sz="2600" dirty="0" smtClean="0"/>
              <a:t> promuovere un’economia più efficiente sotto il profilo delle risorse, più verde e più competitiva;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2600" b="1" dirty="0" smtClean="0">
                <a:solidFill>
                  <a:srgbClr val="00CC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crescita inclusiva-</a:t>
            </a:r>
            <a:r>
              <a:rPr lang="it-IT" sz="2600" dirty="0" smtClean="0"/>
              <a:t> promuovere un’economia con un alto tasso di occupazione, che favorisca la coesione economica, sociale e territoriale.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5402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Potranno essere adottate formule organizzative flessibili, per evitare generiche e improduttive assemblee plenarie.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35850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 Per la scelta delle scuole da visitare, si potrà fare riferimento a scuole con progetti innovativi riconosciuti dagli USR, al fine di far conoscere ai neoassunti ulteriori contesti di applicazioni concrete di nuove metodologie didattiche e di innovazioni tecnologiche. A tal fine i criteri d’individuazione dei docenti neoassunti dovranno privilegiare i docenti neoassunti in servizio in scuole situate in aree a rischio o a forte processo di immigrazione, nonché  caratterizzate da alto tasso di dispersione scolastica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99925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SU CIRCA 2000 DOCENTI 245 – VISITA A SCUOLE INNOVATIVE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50448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53178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97354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0134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1835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 fine di rendere i laboratori, un reale contesto di ricerca, scambio, risoluzione di casi e situazioni problematiche,  si ritiene di promuovere a livello regionale un’</a:t>
            </a:r>
            <a:r>
              <a:rPr lang="it-IT" b="1" u="sng" dirty="0" smtClean="0">
                <a:solidFill>
                  <a:srgbClr val="00206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di approfondimento propedeutica alle attività in presenza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utilizzando i materiali didattici presenti sulla piattaforma INDIRE.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9322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dirty="0" smtClean="0">
                <a:solidFill>
                  <a:schemeClr val="tx1"/>
                </a:solidFill>
              </a:rPr>
              <a:t>La fase “Peer to </a:t>
            </a:r>
            <a:r>
              <a:rPr lang="it-IT" sz="1200" dirty="0" err="1" smtClean="0">
                <a:solidFill>
                  <a:schemeClr val="tx1"/>
                </a:solidFill>
              </a:rPr>
              <a:t>peer</a:t>
            </a:r>
            <a:r>
              <a:rPr lang="it-IT" sz="1200" dirty="0" smtClean="0">
                <a:solidFill>
                  <a:schemeClr val="tx1"/>
                </a:solidFill>
              </a:rPr>
              <a:t>”,</a:t>
            </a:r>
            <a:r>
              <a:rPr lang="it-IT" sz="1200" baseline="0" dirty="0" smtClean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realizzata dal </a:t>
            </a:r>
            <a:r>
              <a:rPr lang="it-IT" sz="1200" b="1" dirty="0" smtClean="0">
                <a:solidFill>
                  <a:schemeClr val="tx1"/>
                </a:solidFill>
              </a:rPr>
              <a:t>docente neoassunto e dal tutor, </a:t>
            </a:r>
            <a:r>
              <a:rPr lang="it-IT" sz="1200" dirty="0" smtClean="0">
                <a:solidFill>
                  <a:schemeClr val="tx1"/>
                </a:solidFill>
              </a:rPr>
              <a:t>è</a:t>
            </a:r>
            <a:r>
              <a:rPr lang="it-IT" sz="1200" b="1" dirty="0" smtClean="0">
                <a:solidFill>
                  <a:schemeClr val="tx1"/>
                </a:solidFill>
              </a:rPr>
              <a:t> </a:t>
            </a:r>
            <a:r>
              <a:rPr lang="it-IT" sz="1200" dirty="0" smtClean="0">
                <a:solidFill>
                  <a:schemeClr val="tx1"/>
                </a:solidFill>
              </a:rPr>
              <a:t>finalizzata al miglioramento delle pratiche didattiche e alla riflessione condivisa su aspetti fondamentali dell’azione di insegnamento.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44448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i="1" dirty="0" smtClean="0"/>
              <a:t>L’osservazione dovrebbe consentire di cogliere priorità, stili di lavoro rilevabili in una lezione, scandita in unità temporali più ridotte, corredate da riflessioni sulla didattica per competenze e sulla valutazione formativa ed autentica, sulle dimensioni operative e collaborative richiamate nei documenti nazionali del curricolo.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Le sequenze di osservazione sono oggetto di successivo confronto, rielaborazione e valutazione con il docente </a:t>
            </a:r>
            <a:r>
              <a:rPr lang="it-IT" sz="1200" i="1" dirty="0" smtClean="0"/>
              <a:t>tutor </a:t>
            </a:r>
            <a:r>
              <a:rPr lang="it-IT" sz="1200" dirty="0" smtClean="0"/>
              <a:t>e sono oggetto di specifica relazione a cura del  docente neo-assunto.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1571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>
                <a:solidFill>
                  <a:schemeClr val="tx1"/>
                </a:solidFill>
              </a:rPr>
              <a:t>Per le attività online, i docenti saranno invitati a compilare un</a:t>
            </a:r>
            <a:r>
              <a:rPr lang="it-IT" sz="1200" b="1" dirty="0" smtClean="0">
                <a:solidFill>
                  <a:schemeClr val="tx1"/>
                </a:solidFill>
              </a:rPr>
              <a:t> portfolio</a:t>
            </a:r>
            <a:r>
              <a:rPr lang="it-IT" sz="1200" dirty="0" smtClean="0">
                <a:solidFill>
                  <a:schemeClr val="tx1"/>
                </a:solidFill>
              </a:rPr>
              <a:t> composto da </a:t>
            </a:r>
            <a:r>
              <a:rPr lang="it-IT" sz="1200" b="1" dirty="0" smtClean="0">
                <a:solidFill>
                  <a:schemeClr val="tx1"/>
                </a:solidFill>
              </a:rPr>
              <a:t>bilancio iniziale delle competenze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b="1" dirty="0" smtClean="0">
                <a:solidFill>
                  <a:schemeClr val="tx1"/>
                </a:solidFill>
              </a:rPr>
              <a:t>curriculum formativo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b="1" dirty="0" smtClean="0">
                <a:solidFill>
                  <a:schemeClr val="tx1"/>
                </a:solidFill>
              </a:rPr>
              <a:t>documentazione di due attività</a:t>
            </a:r>
            <a:r>
              <a:rPr lang="it-IT" sz="1200" dirty="0" smtClean="0">
                <a:solidFill>
                  <a:schemeClr val="tx1"/>
                </a:solidFill>
              </a:rPr>
              <a:t>, </a:t>
            </a:r>
            <a:r>
              <a:rPr lang="it-IT" sz="1200" b="1" dirty="0" smtClean="0">
                <a:solidFill>
                  <a:schemeClr val="tx1"/>
                </a:solidFill>
              </a:rPr>
              <a:t>bilancio finale delle competenze</a:t>
            </a:r>
            <a:r>
              <a:rPr lang="it-IT" sz="1200" dirty="0" smtClean="0">
                <a:solidFill>
                  <a:schemeClr val="tx1"/>
                </a:solidFill>
              </a:rPr>
              <a:t> e </a:t>
            </a:r>
            <a:r>
              <a:rPr lang="it-IT" sz="1200" b="1" dirty="0" smtClean="0">
                <a:solidFill>
                  <a:schemeClr val="tx1"/>
                </a:solidFill>
              </a:rPr>
              <a:t>rappresentazione dei propri bisogni formativi per il futuro</a:t>
            </a:r>
            <a:r>
              <a:rPr lang="it-IT" sz="1200" dirty="0" smtClean="0">
                <a:solidFill>
                  <a:schemeClr val="tx1"/>
                </a:solidFill>
              </a:rPr>
              <a:t>, oltre che da una serie di </a:t>
            </a:r>
            <a:r>
              <a:rPr lang="it-IT" sz="1200" b="1" dirty="0" smtClean="0">
                <a:solidFill>
                  <a:schemeClr val="tx1"/>
                </a:solidFill>
              </a:rPr>
              <a:t>questionari per il monitoraggio</a:t>
            </a:r>
            <a:r>
              <a:rPr lang="it-IT" sz="1200" dirty="0" smtClean="0">
                <a:solidFill>
                  <a:schemeClr val="tx1"/>
                </a:solidFill>
              </a:rPr>
              <a:t> di tutte le fasi della formazione. Gli insegnanti avranno anche a disposizione </a:t>
            </a:r>
            <a:r>
              <a:rPr lang="it-IT" sz="1200" b="1" dirty="0" smtClean="0">
                <a:solidFill>
                  <a:schemeClr val="tx1"/>
                </a:solidFill>
              </a:rPr>
              <a:t>forum online di discussione</a:t>
            </a:r>
            <a:r>
              <a:rPr lang="it-IT" sz="1200" dirty="0" smtClean="0">
                <a:solidFill>
                  <a:schemeClr val="tx1"/>
                </a:solidFill>
              </a:rPr>
              <a:t> per lo scambio di materiali ed esperienze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2161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smtClean="0">
              <a:latin typeface="Arial" panose="020B0604020202020204" pitchFamily="34" charset="0"/>
            </a:endParaRPr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E08E14-4DD8-41CD-872F-8F6848D83C83}" type="slidenum">
              <a:rPr lang="it-IT" altLang="it-IT" smtClean="0"/>
              <a:pPr/>
              <a:t>28</a:t>
            </a:fld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xmlns="" val="1718054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 Dirigenti Scolastici procederanno all’individuazione tempestiva dei tutor per i docenti in anno di formazione, prospettando loro gli impegni previsti (per cui si rimanda a quanto previsto nel DM 850/2015), tenendo conto degli impegni formativi complessivi per il personale. Anche per i docenti che devono ripetere un nuovo periodo di prova e formazione va prevista la nomina di un docente tutor, possibilmente diverso da quello che lo ha accompagnato nel primo anno di servizio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092CF-78A5-4222-BBDA-162329BD4D2B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5826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250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710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585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4727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68837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5245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15357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97384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20053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764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EC7A3-CDD1-4604-8127-E67991FBE4CB}" type="datetimeFigureOut">
              <a:rPr lang="it-IT" smtClean="0"/>
              <a:pPr/>
              <a:t>06/11/2017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2163-947E-4895-86D3-C2022CF5DCD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9305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hyperlink" Target="https://www.google.it/url?sa=i&amp;rct=j&amp;q=&amp;esrc=s&amp;source=images&amp;cd=&amp;cad=rja&amp;uact=8&amp;ved=0ahUKEwijirT9rYvXAhXK8RQKHWo8DDUQjRwIBw&amp;url=https://scopetraining.com.au/corporate-solutions/&amp;psig=AOvVaw1ZJ5y4vu8PGDQSl5nfUvte&amp;ust=150900662386458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hyperlink" Target="http://www.google.it/url?url=http://www.amalficongressi.it/event-manager-le-10-caratteristiche-personali-che-fanno-il-professionista-di-successo/&amp;rct=j&amp;frm=1&amp;q=&amp;esrc=s&amp;sa=U&amp;ei=B0kZVIDZFq_y7AbG0IDABw&amp;ved=0CDIQ9QEwDg&amp;usg=AFQjCNE9VSSdnzjDOoTZcj1XlEo_MQIoOw" TargetMode="External"/><Relationship Id="rId7" Type="http://schemas.openxmlformats.org/officeDocument/2006/relationships/image" Target="../media/image4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hyperlink" Target="http://www.google.it/url?url=http://www.stamptoscana.it/articolo/politica/imprenditoria-femminle-intesa-passera-fornero-con-unioncamere&amp;rct=j&amp;frm=1&amp;q=&amp;esrc=s&amp;sa=U&amp;ei=LEkZVKjxJ63X7AbOlYDQAQ&amp;ved=0CDQQ9QEwDw&amp;usg=AFQjCNH5Hv65hczVjX2FaMH7e4zdQWkpSg" TargetMode="External"/><Relationship Id="rId4" Type="http://schemas.openxmlformats.org/officeDocument/2006/relationships/image" Target="../media/image4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h0YrWmrnKAhWB0xoKHRxPDRAQjRwIBw&amp;url=http://www.lucapropato.com/blog/gestire-riunioni-di-lavoro-errori.html&amp;psig=AFQjCNFu-YOpYzeS1Pgs6633gRCoRp1MXg&amp;ust=1453406061553701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Ui76UqbnKAhWKOxQKHexaBlEQjRwIBw&amp;url=http://www.villaciardo.it/ricevimenti.php&amp;psig=AFQjCNF4U4XwrJ52pIhfM5XMReZI_M1q-w&amp;ust=145341126204845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diagramLayout" Target="../diagrams/layout9.xml"/><Relationship Id="rId7" Type="http://schemas.openxmlformats.org/officeDocument/2006/relationships/hyperlink" Target="http://www.google.it/url?sa=i&amp;rct=j&amp;q=&amp;esrc=s&amp;source=images&amp;cd=&amp;cad=rja&amp;uact=8&amp;ved=&amp;url=http://www.corriereuniv.it/cms/2011/12/cambio-ai-vertici-del-miur/&amp;ei=aCs1VdeNNYr_7AalxoGADg&amp;bvm=bv.91071109,d.ZGU&amp;psig=AFQjCNF88ecfgml3PEU5-nWbAhCFhZ7bYw&amp;ust=1429634281334698" TargetMode="Externa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51.jpeg"/><Relationship Id="rId5" Type="http://schemas.openxmlformats.org/officeDocument/2006/relationships/diagramColors" Target="../diagrams/colors9.xml"/><Relationship Id="rId10" Type="http://schemas.openxmlformats.org/officeDocument/2006/relationships/image" Target="../media/image50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s://www.google.it/url?sa=i&amp;rct=j&amp;q=&amp;esrc=s&amp;source=images&amp;cd=&amp;cad=rja&amp;uact=8&amp;ved=0ahUKEwjtgqa0k4zXAhXIyRQKHeF3DRkQjRwIBw&amp;url=http://www.itsmf.it/best-practice/&amp;psig=AOvVaw0qHILAljZmAlNkum_TGr43&amp;ust=1509033870773640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ahUKEwi4neLik8bLAhXBVhQKHQuBABMQjRwIBw&amp;url=http://www.123rf.com/photo_19729983_business-people-in-a-meeting-at-office.html&amp;bvm=bv.117218890,bs.2,d.bGQ&amp;psig=AFQjCNH_dZpLCq69EA9JISGmTuNHtiL78Q&amp;ust=145825017421687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it/url?sa=i&amp;rct=j&amp;q=&amp;esrc=s&amp;source=images&amp;cd=&amp;cad=rja&amp;uact=8&amp;ved=0ahUKEwjVpLKe3MDKAhULHxoKHfcCD48QjRwIBw&amp;url=http://www.gildains.it/news/dettaglio.asp?idcat=0&amp;plug=motore&amp;area=news&amp;id=2332&amp;bvm=bv.112454388,d.ZWU&amp;psig=AFQjCNHZnEzMyM_Dz6T83a8SqS9mDBtfig&amp;ust=1453665509633242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mpania.istruzione.it/formazione_docenti_neo_assunti/index.shtml" TargetMode="External"/><Relationship Id="rId2" Type="http://schemas.openxmlformats.org/officeDocument/2006/relationships/hyperlink" Target="http://www.google.it/url?sa=i&amp;rct=j&amp;q=&amp;esrc=s&amp;source=images&amp;cd=&amp;cad=rja&amp;uact=8&amp;ved=0CAcQjRw&amp;url=http://www.nzs.put.poznan.pl/?p=1078&amp;ei=WlU1Ve3JIoHLaJrSgaAI&amp;bvm=bv.91071109,d.ZGU&amp;psig=AFQjCNG-BxWH-ErskhzL78hb6iwVRa7UgA&amp;ust=1429645010802016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mpania.istruzione.it/" TargetMode="External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it/url?sa=i&amp;rct=j&amp;q=&amp;esrc=s&amp;source=images&amp;cd=&amp;cad=rja&amp;uact=8&amp;ved=0ahUKEwiX56bkob7QAhUG2BoKHVw4BEwQjRwIBw&amp;url=http://www.slideshare.net/miursocial/piano-per-la-formazione-dei-docenti-il-documento&amp;psig=AFQjCNG7o4XkBVv6l9Quf_bI4Sg3QkrKbA&amp;ust=147996939627513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it/url?sa=i&amp;rct=j&amp;q=&amp;esrc=s&amp;source=images&amp;cd=&amp;cad=rja&amp;uact=8&amp;ved=0CAcQjRw&amp;url=http://www.isismagrinimarchetti.it/calendario-scolastico&amp;ei=UCc1VZrWEsTOaPOegJgB&amp;bvm=bv.91071109,d.ZGU&amp;psig=AFQjCNFP-0TSj_KzvBvMsn1GUko3t-fcSw&amp;ust=142963319031469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5" y="0"/>
            <a:ext cx="9144000" cy="2924175"/>
          </a:xfrm>
          <a:prstGeom prst="rect">
            <a:avLst/>
          </a:prstGeom>
          <a:solidFill>
            <a:srgbClr val="4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A1D8FD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211960" y="-26988"/>
            <a:ext cx="4968553" cy="11525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it-IT" dirty="0"/>
          </a:p>
          <a:p>
            <a:pPr algn="ctr" eaLnBrk="1" hangingPunct="1">
              <a:spcBef>
                <a:spcPts val="600"/>
              </a:spcBef>
              <a:defRPr/>
            </a:pPr>
            <a:r>
              <a:rPr lang="it-IT" sz="2800" b="1" dirty="0">
                <a:solidFill>
                  <a:schemeClr val="tx1"/>
                </a:solidFill>
                <a:latin typeface="Palace Script MT" pitchFamily="66" charset="0"/>
                <a:ea typeface="Verdana" pitchFamily="34" charset="0"/>
                <a:cs typeface="Verdana" pitchFamily="34" charset="0"/>
              </a:rPr>
              <a:t>Ministero dell’Istruzione, dell’ Università e della Ricerca</a:t>
            </a:r>
            <a:endParaRPr lang="it-IT" sz="2800" dirty="0">
              <a:solidFill>
                <a:schemeClr val="tx1"/>
              </a:solidFill>
              <a:latin typeface="Palace Script MT" pitchFamily="66" charset="0"/>
              <a:ea typeface="Verdana" pitchFamily="34" charset="0"/>
              <a:cs typeface="Verdana" pitchFamily="34" charset="0"/>
            </a:endParaRPr>
          </a:p>
          <a:p>
            <a:pPr algn="ctr" eaLnBrk="1" hangingPunct="1">
              <a:spcBef>
                <a:spcPts val="600"/>
              </a:spcBef>
              <a:defRPr/>
            </a:pPr>
            <a:r>
              <a:rPr lang="it-IT" sz="16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Ufficio Scolastico Regionale per la Campania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it-IT" sz="16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DIREZIONE  GENERALE</a:t>
            </a:r>
          </a:p>
        </p:txBody>
      </p:sp>
      <p:pic>
        <p:nvPicPr>
          <p:cNvPr id="9" name="Immagin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859" y="-42862"/>
            <a:ext cx="5032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3175" y="1301750"/>
            <a:ext cx="9144000" cy="100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CasellaDiTesto 9"/>
          <p:cNvSpPr txBox="1">
            <a:spLocks noChangeArrowheads="1"/>
          </p:cNvSpPr>
          <p:nvPr/>
        </p:nvSpPr>
        <p:spPr bwMode="auto">
          <a:xfrm>
            <a:off x="684213" y="2944458"/>
            <a:ext cx="817562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800" dirty="0">
                <a:latin typeface="Arial Narrow" panose="020B0606020202030204" pitchFamily="34" charset="0"/>
              </a:rPr>
              <a:t>FORMAZIONE DOCENTI NEOASSUNTI  </a:t>
            </a:r>
            <a:r>
              <a:rPr lang="it-IT" altLang="it-IT" sz="2800" dirty="0" smtClean="0">
                <a:latin typeface="Arial Narrow" panose="020B0606020202030204" pitchFamily="34" charset="0"/>
              </a:rPr>
              <a:t>2017/2018</a:t>
            </a:r>
            <a:endParaRPr lang="it-IT" altLang="it-IT" sz="2800" dirty="0">
              <a:latin typeface="Arial Narrow" panose="020B0606020202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it-IT" altLang="it-IT" sz="2800" dirty="0" smtClean="0">
                <a:latin typeface="Arial Narrow" panose="020B0606020202030204" pitchFamily="34" charset="0"/>
              </a:rPr>
              <a:t>CONFERME E NOVITA’ DEL PERCORSO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2000" b="1" dirty="0" smtClean="0">
              <a:latin typeface="Arial Narrow" panose="020B0606020202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</a:rPr>
              <a:t>27 ottobre 2017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</a:rPr>
              <a:t>I.I.S. SANNINO PETRICCIONE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2000" b="1" dirty="0" smtClean="0">
                <a:latin typeface="Arial Narrow" panose="020B0606020202030204" pitchFamily="34" charset="0"/>
              </a:rPr>
              <a:t>NAPOLI </a:t>
            </a:r>
            <a:endParaRPr lang="it-IT" altLang="it-IT" sz="2000" b="1" dirty="0">
              <a:latin typeface="Arial Narrow" panose="020B0606020202030204" pitchFamily="3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it-IT" altLang="it-IT" sz="22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5634038"/>
            <a:ext cx="1312863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Connettore 1 12"/>
          <p:cNvCxnSpPr/>
          <p:nvPr/>
        </p:nvCxnSpPr>
        <p:spPr>
          <a:xfrm>
            <a:off x="312098" y="5080729"/>
            <a:ext cx="86074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0"/>
          <p:cNvSpPr>
            <a:spLocks noChangeArrowheads="1"/>
          </p:cNvSpPr>
          <p:nvPr/>
        </p:nvSpPr>
        <p:spPr bwMode="auto">
          <a:xfrm>
            <a:off x="2646363" y="5719763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Anna Maria Di Nocera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Dirigente Scolastico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Referente regionale formazione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200" dirty="0"/>
              <a:t>Ufficio III – USR CAMPANIA</a:t>
            </a:r>
          </a:p>
        </p:txBody>
      </p:sp>
      <p:pic>
        <p:nvPicPr>
          <p:cNvPr id="16" name="Immagin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90695"/>
            <a:ext cx="1812778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magin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1538" y="1501775"/>
            <a:ext cx="1804138" cy="1173163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5378" y="1483251"/>
            <a:ext cx="1813236" cy="1178432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3404" y="1500228"/>
            <a:ext cx="1857988" cy="1161455"/>
          </a:xfrm>
          <a:prstGeom prst="rect">
            <a:avLst/>
          </a:prstGeom>
        </p:spPr>
      </p:pic>
      <p:pic>
        <p:nvPicPr>
          <p:cNvPr id="20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287" y="1508125"/>
            <a:ext cx="1970244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121790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72091" y="2697515"/>
            <a:ext cx="7399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IL MODELLO FORMATIVO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3613" y="1"/>
            <a:ext cx="2188564" cy="1329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72197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62131" y="1630753"/>
            <a:ext cx="7886700" cy="4351338"/>
          </a:xfrm>
        </p:spPr>
        <p:txBody>
          <a:bodyPr/>
          <a:lstStyle/>
          <a:p>
            <a:r>
              <a:rPr lang="it-IT" dirty="0"/>
              <a:t>Il modello </a:t>
            </a:r>
            <a:r>
              <a:rPr lang="it-IT" dirty="0" smtClean="0"/>
              <a:t>formativo comprende </a:t>
            </a:r>
          </a:p>
          <a:p>
            <a:r>
              <a:rPr lang="it-IT" dirty="0" smtClean="0"/>
              <a:t>una </a:t>
            </a:r>
            <a:r>
              <a:rPr lang="it-IT" b="1" dirty="0" smtClean="0">
                <a:solidFill>
                  <a:srgbClr val="0000CC"/>
                </a:solidFill>
              </a:rPr>
              <a:t>dimensione </a:t>
            </a:r>
            <a:r>
              <a:rPr lang="it-IT" b="1" dirty="0">
                <a:solidFill>
                  <a:srgbClr val="0000CC"/>
                </a:solidFill>
              </a:rPr>
              <a:t>individuale </a:t>
            </a:r>
            <a:r>
              <a:rPr lang="it-IT" b="1" dirty="0" smtClean="0">
                <a:solidFill>
                  <a:srgbClr val="0000CC"/>
                </a:solidFill>
              </a:rPr>
              <a:t>e riflessiva </a:t>
            </a:r>
            <a:r>
              <a:rPr lang="it-IT" dirty="0" smtClean="0"/>
              <a:t>e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67856" y="2938072"/>
            <a:ext cx="5876144" cy="391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020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84813" y="3177915"/>
            <a:ext cx="8859187" cy="3680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it-IT" dirty="0"/>
          </a:p>
          <a:p>
            <a:r>
              <a:rPr lang="it-IT" dirty="0"/>
              <a:t> </a:t>
            </a:r>
            <a:r>
              <a:rPr lang="it-IT" sz="2800" dirty="0">
                <a:solidFill>
                  <a:schemeClr val="tx1"/>
                </a:solidFill>
              </a:rPr>
              <a:t>una</a:t>
            </a:r>
            <a:r>
              <a:rPr lang="it-IT" sz="2800" dirty="0"/>
              <a:t> </a:t>
            </a:r>
            <a:r>
              <a:rPr lang="it-IT" sz="2800" b="1" dirty="0">
                <a:solidFill>
                  <a:srgbClr val="0000CC"/>
                </a:solidFill>
              </a:rPr>
              <a:t>dimensione collettiva e di scambio </a:t>
            </a:r>
            <a:r>
              <a:rPr lang="it-IT" sz="2800" b="1" dirty="0" smtClean="0">
                <a:solidFill>
                  <a:srgbClr val="0000CC"/>
                </a:solidFill>
              </a:rPr>
              <a:t>reciproco</a:t>
            </a:r>
            <a:endParaRPr lang="it-IT" sz="2800" dirty="0" smtClean="0"/>
          </a:p>
          <a:p>
            <a:endParaRPr lang="it-IT" sz="2800" dirty="0"/>
          </a:p>
          <a:p>
            <a:endParaRPr lang="it-IT" sz="2800" dirty="0"/>
          </a:p>
          <a:p>
            <a:pPr algn="just"/>
            <a:r>
              <a:rPr lang="it-IT" sz="2800" dirty="0">
                <a:solidFill>
                  <a:schemeClr val="tx1"/>
                </a:solidFill>
              </a:rPr>
              <a:t>Si propone, perciò, di provare a disegnare un’analogia con la comunità professionale che dovrà essere costruita dal docente giorno dopo giorno nella pratica quotidiana.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717561" cy="387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3674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/>
          </p:nvPr>
        </p:nvGraphicFramePr>
        <p:xfrm>
          <a:off x="540914" y="2852936"/>
          <a:ext cx="7753080" cy="2287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572"/>
                <a:gridCol w="1500585"/>
                <a:gridCol w="1550482"/>
                <a:gridCol w="1619614"/>
                <a:gridCol w="1403827"/>
              </a:tblGrid>
              <a:tr h="1745894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Incontri propedeutici</a:t>
                      </a:r>
                      <a:r>
                        <a:rPr lang="it-IT" sz="1800" baseline="0" dirty="0" smtClean="0"/>
                        <a:t> e di restituzione finale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377F8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rgbClr val="002060"/>
                          </a:solidFill>
                        </a:rPr>
                        <a:t>Laboratori</a:t>
                      </a:r>
                      <a:r>
                        <a:rPr lang="it-IT" sz="1800" baseline="0" dirty="0" smtClean="0">
                          <a:solidFill>
                            <a:srgbClr val="002060"/>
                          </a:solidFill>
                        </a:rPr>
                        <a:t> formativi dedicati</a:t>
                      </a:r>
                      <a:endParaRPr lang="it-IT" sz="1800" dirty="0">
                        <a:solidFill>
                          <a:srgbClr val="002060"/>
                        </a:solidFill>
                      </a:endParaRPr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Peer</a:t>
                      </a:r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  </a:t>
                      </a:r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to</a:t>
                      </a:r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it-IT" sz="1800" dirty="0" err="1" smtClean="0">
                          <a:solidFill>
                            <a:srgbClr val="0070C0"/>
                          </a:solidFill>
                        </a:rPr>
                        <a:t>peer</a:t>
                      </a:r>
                      <a:endParaRPr lang="it-IT" sz="180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it-IT" sz="1800" dirty="0" smtClean="0">
                          <a:solidFill>
                            <a:srgbClr val="0070C0"/>
                          </a:solidFill>
                        </a:rPr>
                        <a:t>e osservazione</a:t>
                      </a:r>
                      <a:r>
                        <a:rPr lang="it-IT" sz="1800" baseline="0" dirty="0" smtClean="0">
                          <a:solidFill>
                            <a:srgbClr val="0070C0"/>
                          </a:solidFill>
                        </a:rPr>
                        <a:t> in classe</a:t>
                      </a:r>
                      <a:endParaRPr lang="it-IT"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>
                          <a:solidFill>
                            <a:schemeClr val="tx1"/>
                          </a:solidFill>
                        </a:rPr>
                        <a:t>Formazione on </a:t>
                      </a:r>
                      <a:r>
                        <a:rPr lang="it-IT" sz="1800" dirty="0" err="1" smtClean="0">
                          <a:solidFill>
                            <a:schemeClr val="tx1"/>
                          </a:solidFill>
                        </a:rPr>
                        <a:t>line</a:t>
                      </a:r>
                      <a:endParaRPr lang="it-IT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TOTALE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  <a:tr h="541693"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6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 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12</a:t>
                      </a:r>
                      <a:r>
                        <a:rPr lang="it-IT" sz="1800" baseline="0" dirty="0" smtClean="0"/>
                        <a:t>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20 ORE</a:t>
                      </a:r>
                      <a:endParaRPr lang="it-IT" sz="1800" dirty="0"/>
                    </a:p>
                  </a:txBody>
                  <a:tcPr marL="91442" marR="91442" marT="45715" marB="45715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dirty="0" smtClean="0"/>
                        <a:t>50 ORE</a:t>
                      </a:r>
                      <a:endParaRPr lang="it-IT" sz="1800" dirty="0"/>
                    </a:p>
                  </a:txBody>
                  <a:tcPr marL="91442" marR="91442" marT="45715" marB="45715"/>
                </a:tc>
              </a:tr>
            </a:tbl>
          </a:graphicData>
        </a:graphic>
      </p:graphicFrame>
      <p:sp>
        <p:nvSpPr>
          <p:cNvPr id="4" name="CasellaDiTesto 9"/>
          <p:cNvSpPr txBox="1">
            <a:spLocks noChangeArrowheads="1"/>
          </p:cNvSpPr>
          <p:nvPr/>
        </p:nvSpPr>
        <p:spPr bwMode="auto">
          <a:xfrm>
            <a:off x="687212" y="496924"/>
            <a:ext cx="81756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Le caratteristiche del modello formativo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si </a:t>
            </a: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riferiscono alla durata del percorso,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fissata </a:t>
            </a:r>
            <a:r>
              <a:rPr lang="it-IT" altLang="it-IT" sz="2800" dirty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 50 ore di formazione </a:t>
            </a:r>
            <a:r>
              <a:rPr lang="it-IT" altLang="it-IT" sz="2800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complessiva.</a:t>
            </a:r>
          </a:p>
          <a:p>
            <a:pPr>
              <a:spcBef>
                <a:spcPct val="0"/>
              </a:spcBef>
              <a:buNone/>
            </a:pPr>
            <a:endParaRPr lang="it-IT" altLang="it-IT" sz="2800" dirty="0" smtClean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800" dirty="0" smtClean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800" dirty="0"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103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14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2372016449"/>
              </p:ext>
            </p:extLst>
          </p:nvPr>
        </p:nvGraphicFramePr>
        <p:xfrm>
          <a:off x="304800" y="1845610"/>
          <a:ext cx="7740227" cy="451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687212" y="275950"/>
            <a:ext cx="8175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Prima fase: </a:t>
            </a:r>
            <a:r>
              <a:rPr lang="it-IT" alt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incontri informativi e di accoglienza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3948" y="160338"/>
            <a:ext cx="1631920" cy="154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1835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strumenti didattici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Durante </a:t>
            </a:r>
            <a:r>
              <a:rPr lang="it-IT" dirty="0" smtClean="0"/>
              <a:t>l’incontro propedeutico sono </a:t>
            </a:r>
            <a:r>
              <a:rPr lang="it-IT" dirty="0"/>
              <a:t>fornite indicazioni sulle  diverse fasi del percorso di formazione e </a:t>
            </a:r>
            <a:r>
              <a:rPr lang="it-IT" dirty="0" smtClean="0"/>
              <a:t> </a:t>
            </a:r>
            <a:r>
              <a:rPr lang="it-IT" dirty="0"/>
              <a:t>illustrati i materiali di supporto per la successiva gestione delle </a:t>
            </a:r>
            <a:r>
              <a:rPr lang="it-IT" dirty="0" smtClean="0"/>
              <a:t>attività:</a:t>
            </a:r>
          </a:p>
          <a:p>
            <a:r>
              <a:rPr lang="it-IT" dirty="0" smtClean="0"/>
              <a:t> </a:t>
            </a:r>
            <a:r>
              <a:rPr lang="it-IT" dirty="0"/>
              <a:t>struttura dei laboratori </a:t>
            </a:r>
            <a:r>
              <a:rPr lang="it-IT" dirty="0" smtClean="0"/>
              <a:t>formativi;</a:t>
            </a:r>
          </a:p>
          <a:p>
            <a:r>
              <a:rPr lang="it-IT" dirty="0" smtClean="0"/>
              <a:t> </a:t>
            </a:r>
            <a:r>
              <a:rPr lang="it-IT" dirty="0"/>
              <a:t>format del bilancio di </a:t>
            </a:r>
            <a:r>
              <a:rPr lang="it-IT" dirty="0" smtClean="0"/>
              <a:t>competenze; </a:t>
            </a:r>
          </a:p>
          <a:p>
            <a:r>
              <a:rPr lang="it-IT" dirty="0"/>
              <a:t> </a:t>
            </a:r>
            <a:r>
              <a:rPr lang="it-IT" dirty="0" smtClean="0"/>
              <a:t>format del patto per lo sviluppo professionale;</a:t>
            </a:r>
          </a:p>
          <a:p>
            <a:r>
              <a:rPr lang="it-IT" dirty="0" smtClean="0"/>
              <a:t> format </a:t>
            </a:r>
            <a:r>
              <a:rPr lang="it-IT" dirty="0"/>
              <a:t>del </a:t>
            </a:r>
            <a:r>
              <a:rPr lang="it-IT" dirty="0" smtClean="0"/>
              <a:t>portfolio.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3921" y="5167995"/>
            <a:ext cx="2235707" cy="169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3468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16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1489138735"/>
              </p:ext>
            </p:extLst>
          </p:nvPr>
        </p:nvGraphicFramePr>
        <p:xfrm>
          <a:off x="304800" y="1815922"/>
          <a:ext cx="7621680" cy="417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304800" y="121400"/>
            <a:ext cx="8175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Seconda fase: laboratori in presenza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7431" y="160338"/>
            <a:ext cx="2078098" cy="1562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36553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1695537991"/>
              </p:ext>
            </p:extLst>
          </p:nvPr>
        </p:nvGraphicFramePr>
        <p:xfrm>
          <a:off x="1169231" y="-119919"/>
          <a:ext cx="7644983" cy="6745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e 4"/>
          <p:cNvSpPr/>
          <p:nvPr/>
        </p:nvSpPr>
        <p:spPr>
          <a:xfrm>
            <a:off x="471290" y="6091703"/>
            <a:ext cx="766297" cy="766297"/>
          </a:xfrm>
          <a:prstGeom prst="ellipse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" name="Gruppo 5"/>
          <p:cNvGrpSpPr/>
          <p:nvPr/>
        </p:nvGrpSpPr>
        <p:grpSpPr>
          <a:xfrm>
            <a:off x="1237587" y="6294971"/>
            <a:ext cx="7471698" cy="613037"/>
            <a:chOff x="473202" y="5750932"/>
            <a:chExt cx="7095935" cy="613037"/>
          </a:xfrm>
        </p:grpSpPr>
        <p:sp>
          <p:nvSpPr>
            <p:cNvPr id="7" name="Rettangolo 6"/>
            <p:cNvSpPr/>
            <p:nvPr/>
          </p:nvSpPr>
          <p:spPr>
            <a:xfrm>
              <a:off x="473202" y="5750932"/>
              <a:ext cx="7081727" cy="563029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tangolo 7"/>
            <p:cNvSpPr/>
            <p:nvPr/>
          </p:nvSpPr>
          <p:spPr>
            <a:xfrm>
              <a:off x="473202" y="5750932"/>
              <a:ext cx="7095935" cy="613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86599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/>
                <a:t>b</a:t>
              </a:r>
              <a:r>
                <a:rPr lang="it-IT" sz="2400" dirty="0" smtClean="0"/>
                <a:t>uone pratiche didattiche disciplinari</a:t>
              </a:r>
              <a:endParaRPr lang="it-IT" sz="2400" kern="1200" dirty="0"/>
            </a:p>
          </p:txBody>
        </p:sp>
      </p:grpSp>
      <p:sp>
        <p:nvSpPr>
          <p:cNvPr id="9" name="Rettangolo 8"/>
          <p:cNvSpPr/>
          <p:nvPr/>
        </p:nvSpPr>
        <p:spPr>
          <a:xfrm rot="20315803">
            <a:off x="-236816" y="2300990"/>
            <a:ext cx="25122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Aree </a:t>
            </a:r>
          </a:p>
          <a:p>
            <a:pPr algn="ctr"/>
            <a:r>
              <a:rPr lang="it-IT" sz="4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trasversali</a:t>
            </a:r>
            <a:endParaRPr lang="it-IT" sz="4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15050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1676400" y="3593432"/>
            <a:ext cx="5791200" cy="147732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b="1" cap="none" spc="300" dirty="0" smtClean="0">
                <a:ln w="11430" cmpd="sng">
                  <a:noFill/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Terza fase</a:t>
            </a:r>
          </a:p>
          <a:p>
            <a:pPr algn="ctr"/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Il </a:t>
            </a:r>
            <a:r>
              <a:rPr lang="it-IT" sz="5400" b="1" cap="none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to </a:t>
            </a:r>
            <a:r>
              <a:rPr lang="it-IT" sz="5400" b="1" cap="none" spc="300" dirty="0" err="1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peer</a:t>
            </a:r>
            <a:r>
              <a:rPr lang="it-IT" sz="5400" b="1" cap="none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D86FF"/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902927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554636"/>
            <a:ext cx="7886700" cy="5622327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it-IT" dirty="0"/>
              <a:t>Tale attività è finalizzata al </a:t>
            </a:r>
            <a:r>
              <a:rPr lang="it-IT" b="1" u="sng" dirty="0">
                <a:solidFill>
                  <a:srgbClr val="0000CC"/>
                </a:solidFill>
              </a:rPr>
              <a:t>miglioramento delle pratiche didattiche del docente neoassunto </a:t>
            </a:r>
            <a:r>
              <a:rPr lang="it-IT" dirty="0"/>
              <a:t>e alla riflessione con tutor e con i pari sugli aspetti caratterizzanti l’insegnamento: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b="1" dirty="0" smtClean="0"/>
              <a:t>clima </a:t>
            </a:r>
            <a:r>
              <a:rPr lang="it-IT" dirty="0" smtClean="0"/>
              <a:t>della classe; </a:t>
            </a:r>
          </a:p>
          <a:p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b="1" dirty="0" smtClean="0"/>
              <a:t>dinamica docente/alunni</a:t>
            </a:r>
            <a:r>
              <a:rPr lang="it-IT" dirty="0"/>
              <a:t>;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sostegno alla </a:t>
            </a:r>
            <a:r>
              <a:rPr lang="it-IT" b="1" dirty="0"/>
              <a:t>motivazione </a:t>
            </a:r>
            <a:r>
              <a:rPr lang="it-IT" dirty="0"/>
              <a:t>degli </a:t>
            </a:r>
            <a:r>
              <a:rPr lang="it-IT" dirty="0" smtClean="0"/>
              <a:t>allievi; </a:t>
            </a:r>
          </a:p>
          <a:p>
            <a:r>
              <a:rPr lang="it-IT" dirty="0" smtClean="0"/>
              <a:t>la </a:t>
            </a:r>
            <a:r>
              <a:rPr lang="it-IT" dirty="0"/>
              <a:t>capacità di generare e sostenere </a:t>
            </a:r>
            <a:r>
              <a:rPr lang="it-IT" dirty="0" smtClean="0"/>
              <a:t>una relazione </a:t>
            </a:r>
            <a:r>
              <a:rPr lang="it-IT" b="1" dirty="0" smtClean="0"/>
              <a:t>serena e positiva;</a:t>
            </a:r>
          </a:p>
          <a:p>
            <a:r>
              <a:rPr lang="it-IT" dirty="0" smtClean="0"/>
              <a:t>l</a:t>
            </a:r>
            <a:r>
              <a:rPr lang="it-IT" dirty="0"/>
              <a:t>e</a:t>
            </a:r>
            <a:r>
              <a:rPr lang="it-IT" b="1" dirty="0" smtClean="0"/>
              <a:t> scelte metodologiche;</a:t>
            </a:r>
          </a:p>
          <a:p>
            <a:r>
              <a:rPr lang="it-IT" dirty="0"/>
              <a:t>l</a:t>
            </a:r>
            <a:r>
              <a:rPr lang="it-IT" dirty="0" smtClean="0"/>
              <a:t>a</a:t>
            </a:r>
            <a:r>
              <a:rPr lang="it-IT" b="1" dirty="0" smtClean="0"/>
              <a:t> dimensione organizzativa;</a:t>
            </a:r>
          </a:p>
          <a:p>
            <a:r>
              <a:rPr lang="it-IT" dirty="0" smtClean="0"/>
              <a:t>la </a:t>
            </a:r>
            <a:r>
              <a:rPr lang="it-IT" dirty="0"/>
              <a:t>costruzione di adeguate </a:t>
            </a:r>
            <a:r>
              <a:rPr lang="it-IT" b="1" dirty="0"/>
              <a:t>esperienze di verifica</a:t>
            </a:r>
            <a:r>
              <a:rPr lang="it-IT" dirty="0"/>
              <a:t> degli </a:t>
            </a:r>
            <a:r>
              <a:rPr lang="it-IT" dirty="0" smtClean="0"/>
              <a:t>apprendimenti; </a:t>
            </a:r>
          </a:p>
          <a:p>
            <a:r>
              <a:rPr lang="it-IT" dirty="0" smtClean="0"/>
              <a:t>la </a:t>
            </a:r>
            <a:r>
              <a:rPr lang="it-IT" dirty="0"/>
              <a:t>capacità di implementare nella didattica ordinaria una progettazione che miri alla </a:t>
            </a:r>
            <a:r>
              <a:rPr lang="it-IT" b="1" dirty="0"/>
              <a:t>costruzione delle competenze </a:t>
            </a:r>
            <a:r>
              <a:rPr lang="it-IT" dirty="0"/>
              <a:t>degli studenti. </a:t>
            </a:r>
          </a:p>
        </p:txBody>
      </p:sp>
    </p:spTree>
    <p:extLst>
      <p:ext uri="{BB962C8B-B14F-4D97-AF65-F5344CB8AC3E}">
        <p14:creationId xmlns:p14="http://schemas.microsoft.com/office/powerpoint/2010/main" xmlns="" val="1564333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75" y="0"/>
            <a:ext cx="9144000" cy="1484617"/>
          </a:xfrm>
          <a:prstGeom prst="rect">
            <a:avLst/>
          </a:prstGeom>
          <a:solidFill>
            <a:srgbClr val="4F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rgbClr val="A1D8FD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2790" y="0"/>
            <a:ext cx="1813236" cy="117843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6025" y="-12194"/>
            <a:ext cx="1797792" cy="1190625"/>
          </a:xfrm>
          <a:prstGeom prst="rect">
            <a:avLst/>
          </a:prstGeom>
        </p:spPr>
      </p:pic>
      <p:pic>
        <p:nvPicPr>
          <p:cNvPr id="7" name="Immagin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3818" y="-20926"/>
            <a:ext cx="183335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9"/>
          <p:cNvSpPr txBox="1">
            <a:spLocks noChangeArrowheads="1"/>
          </p:cNvSpPr>
          <p:nvPr/>
        </p:nvSpPr>
        <p:spPr bwMode="auto">
          <a:xfrm>
            <a:off x="518104" y="1848386"/>
            <a:ext cx="6767991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buFontTx/>
              <a:buAutoNum type="arabicPeriod"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 QUADRO NORMATIVO DI RIFERIMENTO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2.   IL MODELLO FORMATIVO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3</a:t>
            </a: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.   CONFERME METODOLOGICHE E ORGANIZZATIVE</a:t>
            </a: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  </a:t>
            </a: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AutoNum type="arabicPeriod" startAt="4"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ELEMENTI INNOVATIVI </a:t>
            </a:r>
          </a:p>
          <a:p>
            <a:pPr marL="457200" indent="-457200">
              <a:spcBef>
                <a:spcPct val="0"/>
              </a:spcBef>
              <a:buAutoNum type="arabicPeriod" startAt="4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5.    CONCLUSIONE DEL PROCEDIMENTO</a:t>
            </a: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750" y="5634038"/>
            <a:ext cx="1312863" cy="100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00966" y="5269"/>
            <a:ext cx="1978814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72" y="-12194"/>
            <a:ext cx="1804138" cy="11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10026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8758" y="1523849"/>
            <a:ext cx="8101263" cy="5053414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it-IT" dirty="0"/>
              <a:t>E’ il momento dedicato al  raccordo preventivo in cui concordare i tempi e le  modalità della presenza in classe, gli strumenti utilizzabili, le </a:t>
            </a:r>
            <a:r>
              <a:rPr lang="it-IT" b="1" dirty="0"/>
              <a:t>forme di gestione </a:t>
            </a:r>
            <a:r>
              <a:rPr lang="it-IT" dirty="0"/>
              <a:t>delle </a:t>
            </a:r>
            <a:r>
              <a:rPr lang="it-IT" dirty="0" smtClean="0"/>
              <a:t>attività</a:t>
            </a:r>
            <a:r>
              <a:rPr lang="it-IT" b="1" dirty="0" smtClean="0"/>
              <a:t>.</a:t>
            </a:r>
          </a:p>
          <a:p>
            <a:pPr marL="0" lvl="0" indent="0">
              <a:buNone/>
            </a:pPr>
            <a:endParaRPr lang="it-IT" sz="2400" b="1" dirty="0" smtClean="0"/>
          </a:p>
          <a:p>
            <a:pPr marL="0" lvl="0" indent="0">
              <a:buNone/>
            </a:pPr>
            <a:endParaRPr lang="it-IT" sz="2400" dirty="0" smtClean="0"/>
          </a:p>
          <a:p>
            <a:pPr lvl="0"/>
            <a:r>
              <a:rPr lang="it-IT" dirty="0"/>
              <a:t>Il docente neoassunto realizza l’osservazione nella classe del suo </a:t>
            </a:r>
            <a:r>
              <a:rPr lang="it-IT" dirty="0" err="1"/>
              <a:t>mentor</a:t>
            </a:r>
            <a:r>
              <a:rPr lang="it-IT" dirty="0"/>
              <a:t> nel corso dell’attività </a:t>
            </a:r>
            <a:r>
              <a:rPr lang="it-IT" dirty="0" smtClean="0"/>
              <a:t>didattica.</a:t>
            </a:r>
          </a:p>
          <a:p>
            <a:pPr lvl="0"/>
            <a:endParaRPr lang="it-IT" dirty="0" smtClean="0"/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Il docente </a:t>
            </a:r>
            <a:r>
              <a:rPr lang="it-IT" dirty="0" err="1"/>
              <a:t>mentor</a:t>
            </a:r>
            <a:r>
              <a:rPr lang="it-IT" dirty="0"/>
              <a:t> realizza l’osservazione nella classe del  neoassunto nel corso dell’attività </a:t>
            </a:r>
            <a:r>
              <a:rPr lang="it-IT" dirty="0" smtClean="0"/>
              <a:t>didattica.</a:t>
            </a:r>
          </a:p>
          <a:p>
            <a:pPr marL="0" lvl="0" indent="0" algn="just">
              <a:buNone/>
            </a:pPr>
            <a:endParaRPr lang="it-IT" dirty="0" smtClean="0"/>
          </a:p>
          <a:p>
            <a:pPr lvl="0" algn="just"/>
            <a:endParaRPr lang="it-IT" dirty="0"/>
          </a:p>
          <a:p>
            <a:pPr lvl="0" algn="just"/>
            <a:r>
              <a:rPr lang="it-IT" dirty="0"/>
              <a:t>L’ora di valutazione è svolta tra i due docenti al termine dell’osservazione condivisa</a:t>
            </a:r>
          </a:p>
          <a:p>
            <a:pPr lvl="0" algn="just"/>
            <a:endParaRPr lang="it-IT" dirty="0"/>
          </a:p>
          <a:p>
            <a:pPr lvl="0"/>
            <a:endParaRPr lang="it-IT" dirty="0"/>
          </a:p>
          <a:p>
            <a:endParaRPr lang="it-IT" dirty="0"/>
          </a:p>
        </p:txBody>
      </p:sp>
      <p:grpSp>
        <p:nvGrpSpPr>
          <p:cNvPr id="4" name="Gruppo 3"/>
          <p:cNvGrpSpPr/>
          <p:nvPr/>
        </p:nvGrpSpPr>
        <p:grpSpPr>
          <a:xfrm>
            <a:off x="724316" y="1026695"/>
            <a:ext cx="7491663" cy="479591"/>
            <a:chOff x="0" y="-95412"/>
            <a:chExt cx="7491663" cy="479591"/>
          </a:xfrm>
        </p:grpSpPr>
        <p:sp>
          <p:nvSpPr>
            <p:cNvPr id="5" name="Rettangolo arrotondato 4"/>
            <p:cNvSpPr/>
            <p:nvPr/>
          </p:nvSpPr>
          <p:spPr>
            <a:xfrm>
              <a:off x="0" y="-95412"/>
              <a:ext cx="7491663" cy="47959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ttangolo 5"/>
            <p:cNvSpPr/>
            <p:nvPr/>
          </p:nvSpPr>
          <p:spPr>
            <a:xfrm>
              <a:off x="17563" y="41968"/>
              <a:ext cx="745653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kern="1200" dirty="0" smtClean="0"/>
                <a:t>Progettazione condivisa (3 h)</a:t>
              </a:r>
              <a:endParaRPr lang="it-IT" sz="2400" kern="1200" dirty="0"/>
            </a:p>
          </p:txBody>
        </p:sp>
      </p:grpSp>
      <p:grpSp>
        <p:nvGrpSpPr>
          <p:cNvPr id="7" name="Gruppo 6"/>
          <p:cNvGrpSpPr/>
          <p:nvPr/>
        </p:nvGrpSpPr>
        <p:grpSpPr>
          <a:xfrm>
            <a:off x="706753" y="2591561"/>
            <a:ext cx="7491663" cy="528468"/>
            <a:chOff x="0" y="24405"/>
            <a:chExt cx="7491663" cy="359774"/>
          </a:xfrm>
        </p:grpSpPr>
        <p:sp>
          <p:nvSpPr>
            <p:cNvPr id="8" name="Rettangolo arrotondato 7"/>
            <p:cNvSpPr/>
            <p:nvPr/>
          </p:nvSpPr>
          <p:spPr>
            <a:xfrm>
              <a:off x="0" y="24405"/>
              <a:ext cx="7491663" cy="3597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ttangolo 8"/>
            <p:cNvSpPr/>
            <p:nvPr/>
          </p:nvSpPr>
          <p:spPr>
            <a:xfrm>
              <a:off x="17563" y="41968"/>
              <a:ext cx="7456537" cy="3246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 smtClean="0"/>
                <a:t>Osservazione 1</a:t>
              </a:r>
              <a:r>
                <a:rPr lang="it-IT" sz="2400" kern="1200" dirty="0" smtClean="0"/>
                <a:t> (4 h)</a:t>
              </a:r>
              <a:endParaRPr lang="it-IT" sz="2400" kern="1200" dirty="0"/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689190" y="3791632"/>
            <a:ext cx="7491663" cy="517847"/>
            <a:chOff x="0" y="1007639"/>
            <a:chExt cx="7491663" cy="591341"/>
          </a:xfrm>
        </p:grpSpPr>
        <p:sp>
          <p:nvSpPr>
            <p:cNvPr id="13" name="Rettangolo arrotondato 12"/>
            <p:cNvSpPr/>
            <p:nvPr/>
          </p:nvSpPr>
          <p:spPr>
            <a:xfrm>
              <a:off x="0" y="1007639"/>
              <a:ext cx="7491663" cy="59134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ttangolo 13"/>
            <p:cNvSpPr/>
            <p:nvPr/>
          </p:nvSpPr>
          <p:spPr>
            <a:xfrm>
              <a:off x="29528" y="1037167"/>
              <a:ext cx="7432607" cy="4552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2400" dirty="0"/>
                <a:t>Osservazione </a:t>
              </a:r>
              <a:r>
                <a:rPr lang="it-IT" sz="2400" dirty="0" smtClean="0"/>
                <a:t>2 </a:t>
              </a:r>
              <a:r>
                <a:rPr lang="it-IT" sz="2400" dirty="0"/>
                <a:t>(4 </a:t>
              </a:r>
              <a:r>
                <a:rPr lang="it-IT" sz="2400" dirty="0" smtClean="0"/>
                <a:t>h)</a:t>
              </a:r>
              <a:endParaRPr lang="it-IT" sz="1100" dirty="0"/>
            </a:p>
          </p:txBody>
        </p:sp>
      </p:grpSp>
      <p:sp>
        <p:nvSpPr>
          <p:cNvPr id="15" name="Rettangolo arrotondato 14"/>
          <p:cNvSpPr/>
          <p:nvPr/>
        </p:nvSpPr>
        <p:spPr>
          <a:xfrm>
            <a:off x="724316" y="5178040"/>
            <a:ext cx="7491663" cy="517847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it-IT" sz="2400" dirty="0" smtClean="0"/>
              <a:t>Valutazione (1h)</a:t>
            </a:r>
            <a:endParaRPr lang="it-IT" sz="2400" dirty="0"/>
          </a:p>
        </p:txBody>
      </p:sp>
      <p:sp>
        <p:nvSpPr>
          <p:cNvPr id="16" name="Rettangolo 15"/>
          <p:cNvSpPr/>
          <p:nvPr/>
        </p:nvSpPr>
        <p:spPr>
          <a:xfrm>
            <a:off x="718718" y="270709"/>
            <a:ext cx="2172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None/>
            </a:pPr>
            <a:r>
              <a:rPr lang="it-IT" altLang="it-IT" sz="2800" dirty="0" smtClean="0">
                <a:ea typeface="Arial Narrow" panose="020B0606020202030204" pitchFamily="34" charset="0"/>
                <a:cs typeface="Arial Narrow" panose="020B0606020202030204" pitchFamily="34" charset="0"/>
              </a:rPr>
              <a:t>Articolazione </a:t>
            </a:r>
            <a:endParaRPr lang="it-IT" altLang="it-IT" sz="2800" dirty="0"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00531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21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408661046"/>
              </p:ext>
            </p:extLst>
          </p:nvPr>
        </p:nvGraphicFramePr>
        <p:xfrm>
          <a:off x="304800" y="1815922"/>
          <a:ext cx="7621680" cy="417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304800" y="121400"/>
            <a:ext cx="8175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Quarta  fase: formazione a distanza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3286" y="121400"/>
            <a:ext cx="2911939" cy="1639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3894864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8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7725" y="898357"/>
            <a:ext cx="7697203" cy="54711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t-IT" dirty="0"/>
              <a:t>L’apertura dell’ambiente on-line, predisposto da INDIRE, </a:t>
            </a:r>
            <a:r>
              <a:rPr lang="it-IT" dirty="0" smtClean="0"/>
              <a:t>sarà  </a:t>
            </a:r>
            <a:r>
              <a:rPr lang="it-IT" dirty="0"/>
              <a:t>ulteriormente anticipata rispetto agli anni </a:t>
            </a:r>
            <a:r>
              <a:rPr lang="it-IT" dirty="0" smtClean="0"/>
              <a:t>precedenti ed è prevista </a:t>
            </a:r>
            <a:r>
              <a:rPr lang="it-IT" dirty="0"/>
              <a:t>intorno al </a:t>
            </a:r>
            <a:r>
              <a:rPr lang="it-IT" b="1" dirty="0"/>
              <a:t>20 novembre 2017</a:t>
            </a:r>
            <a:r>
              <a:rPr lang="it-IT" dirty="0"/>
              <a:t>, al fine di garantire una più ampia disponibilità  della piattaforma </a:t>
            </a:r>
            <a:r>
              <a:rPr lang="it-IT" dirty="0" smtClean="0"/>
              <a:t>per i </a:t>
            </a:r>
            <a:r>
              <a:rPr lang="it-IT" dirty="0"/>
              <a:t>docenti neoassunti. </a:t>
            </a:r>
            <a:endParaRPr lang="it-IT" dirty="0" smtClean="0"/>
          </a:p>
          <a:p>
            <a:r>
              <a:rPr lang="it-IT" dirty="0" smtClean="0"/>
              <a:t>Le </a:t>
            </a:r>
            <a:r>
              <a:rPr lang="it-IT" dirty="0"/>
              <a:t>attività on-line </a:t>
            </a:r>
            <a:r>
              <a:rPr lang="it-IT" dirty="0" smtClean="0"/>
              <a:t>conterranno  </a:t>
            </a:r>
            <a:r>
              <a:rPr lang="it-IT" dirty="0"/>
              <a:t>leggere variazioni e revisioni di carattere editoriale e si introdurrà, a livello di portfolio formativo, un </a:t>
            </a:r>
            <a:r>
              <a:rPr lang="it-IT" b="1" dirty="0">
                <a:solidFill>
                  <a:srgbClr val="0000CC"/>
                </a:solidFill>
              </a:rPr>
              <a:t>collegamento logico e funzionale con i laboratori formativi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Saranno </a:t>
            </a:r>
            <a:r>
              <a:rPr lang="it-IT" dirty="0"/>
              <a:t>confermati e </a:t>
            </a:r>
            <a:r>
              <a:rPr lang="it-IT" b="1" u="sng" dirty="0">
                <a:solidFill>
                  <a:srgbClr val="0000CC"/>
                </a:solidFill>
              </a:rPr>
              <a:t>semplificati i questionari on line</a:t>
            </a:r>
            <a:r>
              <a:rPr lang="it-IT" dirty="0"/>
              <a:t> per i diversi soggetti impegnati nella </a:t>
            </a:r>
            <a:r>
              <a:rPr lang="it-IT" dirty="0" smtClean="0"/>
              <a:t>formazione.  </a:t>
            </a:r>
            <a:endParaRPr lang="it-IT" dirty="0"/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1430" y="153403"/>
            <a:ext cx="1695450" cy="552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8902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34911"/>
            <a:ext cx="7886700" cy="6042052"/>
          </a:xfrm>
        </p:spPr>
        <p:txBody>
          <a:bodyPr>
            <a:normAutofit/>
          </a:bodyPr>
          <a:lstStyle/>
          <a:p>
            <a:r>
              <a:rPr lang="it-IT" dirty="0"/>
              <a:t>Nella piattaforma  </a:t>
            </a:r>
            <a:r>
              <a:rPr lang="it-IT" dirty="0" smtClean="0"/>
              <a:t>                         si </a:t>
            </a:r>
            <a:r>
              <a:rPr lang="it-IT" dirty="0"/>
              <a:t>realizzeranno: </a:t>
            </a:r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821519978"/>
              </p:ext>
            </p:extLst>
          </p:nvPr>
        </p:nvGraphicFramePr>
        <p:xfrm>
          <a:off x="0" y="1626132"/>
          <a:ext cx="9144000" cy="5393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9900" y="134911"/>
            <a:ext cx="1424200" cy="149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79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2E47954-BBC9-4F8C-A2A0-D15D51B7986C}" type="slidenum">
              <a:rPr lang="it-IT" altLang="it-IT"/>
              <a:pPr eaLnBrk="1" hangingPunct="1"/>
              <a:t>24</a:t>
            </a:fld>
            <a:endParaRPr lang="it-IT" altLang="it-IT"/>
          </a:p>
        </p:txBody>
      </p:sp>
      <p:sp>
        <p:nvSpPr>
          <p:cNvPr id="26636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3764068182"/>
              </p:ext>
            </p:extLst>
          </p:nvPr>
        </p:nvGraphicFramePr>
        <p:xfrm>
          <a:off x="304800" y="1845610"/>
          <a:ext cx="7740227" cy="4510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CasellaDiTesto 9"/>
          <p:cNvSpPr txBox="1">
            <a:spLocks noChangeArrowheads="1"/>
          </p:cNvSpPr>
          <p:nvPr/>
        </p:nvSpPr>
        <p:spPr bwMode="auto">
          <a:xfrm>
            <a:off x="687212" y="275950"/>
            <a:ext cx="81756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it-IT" altLang="it-IT" sz="2400" b="1" dirty="0" smtClean="0"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Quinta  fase: </a:t>
            </a:r>
            <a:r>
              <a:rPr lang="it-IT" altLang="it-IT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Narrow" panose="020B0606020202030204" pitchFamily="34" charset="0"/>
                <a:cs typeface="Arial Narrow" panose="020B0606020202030204" pitchFamily="34" charset="0"/>
              </a:rPr>
              <a:t>incontri di verifica</a:t>
            </a:r>
          </a:p>
          <a:p>
            <a:pPr>
              <a:spcBef>
                <a:spcPct val="0"/>
              </a:spcBef>
              <a:buNone/>
            </a:pPr>
            <a:endParaRPr lang="it-IT" altLang="it-IT" sz="2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it-IT" altLang="it-IT" sz="2400" b="1" dirty="0" smtClean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  <a:p>
            <a:pPr marL="457200" indent="-457200">
              <a:spcBef>
                <a:spcPct val="0"/>
              </a:spcBef>
              <a:buFontTx/>
              <a:buAutoNum type="arabicPeriod"/>
            </a:pPr>
            <a:endParaRPr lang="it-IT" altLang="it-IT" sz="2400" b="1" dirty="0">
              <a:latin typeface="Arial Narrow" panose="020B0606020202030204" pitchFamily="34" charset="0"/>
              <a:ea typeface="Arial Narrow" panose="020B0606020202030204" pitchFamily="34" charset="0"/>
              <a:cs typeface="Arial Narrow" panose="020B0606020202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33948" y="160338"/>
            <a:ext cx="1631920" cy="154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9516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D5B82C-E5E3-4E63-9273-ACE97105FDB2}" type="slidenum">
              <a:rPr lang="it-IT" smtClean="0"/>
              <a:pPr>
                <a:defRPr/>
              </a:pPr>
              <a:t>25</a:t>
            </a:fld>
            <a:endParaRPr lang="it-IT"/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xmlns="" val="238818476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756055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22068" y="2697515"/>
            <a:ext cx="549990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CONFERME </a:t>
            </a:r>
          </a:p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ORGANIZZATIVE E</a:t>
            </a:r>
          </a:p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METODOLOGICHE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0944" y="0"/>
            <a:ext cx="2200367" cy="1430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129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27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200031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Aggancio della formazione dei docenti neo-assunti alla formazione in  servizio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8" name="Rettangolo arrotondato 7"/>
          <p:cNvSpPr/>
          <p:nvPr/>
        </p:nvSpPr>
        <p:spPr>
          <a:xfrm>
            <a:off x="829152" y="2372610"/>
            <a:ext cx="2577396" cy="15368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 in ingresso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D.M. n. 850/2015</a:t>
            </a:r>
          </a:p>
        </p:txBody>
      </p:sp>
      <p:sp>
        <p:nvSpPr>
          <p:cNvPr id="10" name="Rettangolo arrotondato 9"/>
          <p:cNvSpPr/>
          <p:nvPr/>
        </p:nvSpPr>
        <p:spPr>
          <a:xfrm>
            <a:off x="4793220" y="2379701"/>
            <a:ext cx="3667212" cy="1605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 in servizio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D.M. n. 797/2016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2000" b="1" dirty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Piano Nazionale di </a:t>
            </a:r>
            <a:r>
              <a:rPr lang="it-IT" sz="20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</a:t>
            </a:r>
            <a:endParaRPr lang="it-IT" sz="2000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3614155" y="2816849"/>
            <a:ext cx="1008112" cy="648335"/>
          </a:xfrm>
          <a:prstGeom prst="rightArrow">
            <a:avLst/>
          </a:prstGeom>
          <a:solidFill>
            <a:schemeClr val="bg2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1872208" y="536602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182880" algn="ctr">
              <a:spcAft>
                <a:spcPts val="800"/>
              </a:spcAft>
            </a:pP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La formazione in ingresso viene concepita come </a:t>
            </a:r>
            <a:r>
              <a:rPr lang="it-IT" b="1" u="sng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primo momento di una formazione continua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, finalizzata allo sviluppo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professionale progressivo.</a:t>
            </a:r>
            <a:endParaRPr lang="it-IT" sz="14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0801" y="3920616"/>
            <a:ext cx="1574097" cy="112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3945" y="4004844"/>
            <a:ext cx="1265761" cy="12657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84577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contenuto 2"/>
          <p:cNvSpPr>
            <a:spLocks noGrp="1"/>
          </p:cNvSpPr>
          <p:nvPr>
            <p:ph idx="1"/>
          </p:nvPr>
        </p:nvSpPr>
        <p:spPr>
          <a:xfrm>
            <a:off x="250825" y="1738859"/>
            <a:ext cx="2954338" cy="4901782"/>
          </a:xfrm>
          <a:solidFill>
            <a:srgbClr val="EBFAFF"/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FontTx/>
              <a:buNone/>
            </a:pPr>
            <a:r>
              <a:rPr lang="it-IT" altLang="it-IT" sz="2400" dirty="0"/>
              <a:t>I</a:t>
            </a:r>
            <a:r>
              <a:rPr lang="it-IT" altLang="it-IT" sz="2400" dirty="0" smtClean="0"/>
              <a:t> 15 poli formativi, individuati a livello provinciale e sub-provinciale ed operanti nelle ultime tre annualità, sebbene </a:t>
            </a:r>
            <a:r>
              <a:rPr lang="it-IT" altLang="it-IT" sz="2400" b="1" dirty="0" smtClean="0"/>
              <a:t>non destinatari dei fondi</a:t>
            </a:r>
            <a:r>
              <a:rPr lang="it-IT" altLang="it-IT" sz="2400" dirty="0" smtClean="0"/>
              <a:t>, </a:t>
            </a:r>
            <a:r>
              <a:rPr lang="it-IT" altLang="it-IT" sz="2400" b="1" dirty="0" smtClean="0"/>
              <a:t>collaboreranno nella realizzazione dei laboratori formativi</a:t>
            </a:r>
            <a:r>
              <a:rPr lang="it-IT" altLang="it-IT" sz="2400" dirty="0" smtClean="0"/>
              <a:t>.</a:t>
            </a:r>
          </a:p>
          <a:p>
            <a:pPr marL="0" indent="0" algn="ctr">
              <a:buFontTx/>
              <a:buNone/>
            </a:pPr>
            <a:r>
              <a:rPr lang="it-IT" altLang="it-IT" sz="2400" dirty="0" smtClean="0"/>
              <a:t>Si conferma l’azione di supporto organizzativo, monitoraggio e diffusione di buone pratiche del polo regionale </a:t>
            </a:r>
            <a:r>
              <a:rPr lang="it-IT" altLang="it-IT" sz="2400" b="1" dirty="0" smtClean="0"/>
              <a:t>I.S. Torrente di Casoria</a:t>
            </a:r>
            <a:r>
              <a:rPr lang="it-IT" altLang="it-IT" sz="2400" dirty="0" smtClean="0"/>
              <a:t>.</a:t>
            </a:r>
          </a:p>
        </p:txBody>
      </p:sp>
      <p:pic>
        <p:nvPicPr>
          <p:cNvPr id="9220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8738" y="989351"/>
            <a:ext cx="5144401" cy="58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611" y="30062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Diffusione di buone pratiche</a:t>
            </a: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e azioni di supporto regionale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9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29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68313" y="404813"/>
            <a:ext cx="7200031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Potenziamento </a:t>
            </a: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della metodologia laboratoriale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" name="Rettangolo 1"/>
          <p:cNvSpPr/>
          <p:nvPr/>
        </p:nvSpPr>
        <p:spPr>
          <a:xfrm>
            <a:off x="2123728" y="2333036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182880" algn="just">
              <a:spcAft>
                <a:spcPts val="0"/>
              </a:spcAft>
              <a:tabLst>
                <a:tab pos="638175" algn="l"/>
              </a:tabLst>
            </a:pP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    E’ confermato il modello laboratoriale 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per problemi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”, 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per situazioni autentiche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”, favorendo il più possibile l’esemplificazione di situazioni di progettazione, di </a:t>
            </a:r>
            <a:r>
              <a:rPr lang="it-IT" sz="2000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analisi e soluzioni, valutazione, ricerca-azione, 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prediligendo formatori “</a:t>
            </a:r>
            <a:r>
              <a:rPr lang="it-IT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con competenze di tipo operativo e professionalizzante</a:t>
            </a: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”.</a:t>
            </a:r>
            <a:endParaRPr lang="it-IT" sz="2000" dirty="0"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457200" indent="-182880" algn="just">
              <a:spcAft>
                <a:spcPts val="800"/>
              </a:spcAft>
              <a:tabLst>
                <a:tab pos="638175" algn="l"/>
              </a:tabLst>
            </a:pPr>
            <a:r>
              <a:rPr lang="it-IT" sz="2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it-IT" sz="2000" dirty="0">
              <a:effectLst/>
              <a:latin typeface="Palatino Linotype" panose="02040502050505030304" pitchFamily="18" charset="0"/>
              <a:ea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625" y="1625575"/>
            <a:ext cx="2122382" cy="1414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56288"/>
            <a:ext cx="2534653" cy="1346534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222098" y="5197642"/>
            <a:ext cx="2229853" cy="2265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Cooperative </a:t>
            </a:r>
            <a:r>
              <a:rPr lang="it-IT" dirty="0" err="1" smtClean="0"/>
              <a:t>learning</a:t>
            </a:r>
            <a:endParaRPr lang="it-IT" dirty="0"/>
          </a:p>
        </p:txBody>
      </p:sp>
      <p:pic>
        <p:nvPicPr>
          <p:cNvPr id="1028" name="Picture 4" descr="Immagine corre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990" y="1886116"/>
            <a:ext cx="2057115" cy="179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/>
        </p:nvSpPr>
        <p:spPr>
          <a:xfrm rot="1135308">
            <a:off x="84628" y="3114386"/>
            <a:ext cx="1459832" cy="5048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bg1"/>
                </a:solidFill>
              </a:rPr>
              <a:t>Team work</a:t>
            </a:r>
            <a:endParaRPr lang="it-IT" b="1" dirty="0">
              <a:solidFill>
                <a:schemeClr val="bg1"/>
              </a:solidFill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1625" y="4973053"/>
            <a:ext cx="2044674" cy="17484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4052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69443" y="2697515"/>
            <a:ext cx="680513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alt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ILQUADRO NORMATIVO</a:t>
            </a:r>
          </a:p>
          <a:p>
            <a:pPr algn="ctr"/>
            <a:r>
              <a:rPr lang="it-IT" alt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rPr>
              <a:t> DI RIFERIMENTO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0" y="-1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951893" cy="126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1152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30</a:t>
            </a:fld>
            <a:endParaRPr lang="it-IT" altLang="it-IT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6512" y="-27384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Valorizzazione della funzione del Dirigente Scolastico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" name="Rettangolo 2"/>
          <p:cNvSpPr/>
          <p:nvPr/>
        </p:nvSpPr>
        <p:spPr>
          <a:xfrm>
            <a:off x="2448272" y="1524728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/>
              <a:t>Si </a:t>
            </a:r>
            <a:r>
              <a:rPr lang="it-IT" sz="2400" dirty="0" smtClean="0"/>
              <a:t>evidenzia «il </a:t>
            </a:r>
            <a:r>
              <a:rPr lang="it-IT" sz="2400" b="1" dirty="0"/>
              <a:t>compito culturale oltre che di garanzia giuridica </a:t>
            </a:r>
            <a:r>
              <a:rPr lang="it-IT" sz="2400" dirty="0"/>
              <a:t>affidato ai Dirigenti scolastici, di cui si rafforza la </a:t>
            </a:r>
            <a:r>
              <a:rPr lang="it-IT" sz="2400" b="1" dirty="0"/>
              <a:t>funzione di apprezzamento delle nuove professionalità </a:t>
            </a:r>
            <a:r>
              <a:rPr lang="it-IT" sz="2400" dirty="0"/>
              <a:t>che vengono messe alla prova per la conferma in </a:t>
            </a:r>
            <a:r>
              <a:rPr lang="it-IT" sz="2400" dirty="0" smtClean="0"/>
              <a:t>ruolo».</a:t>
            </a:r>
          </a:p>
          <a:p>
            <a:r>
              <a:rPr lang="it-IT" sz="2400" dirty="0" smtClean="0"/>
              <a:t> «A </a:t>
            </a:r>
            <a:r>
              <a:rPr lang="it-IT" sz="2400" dirty="0"/>
              <a:t>tal fine si riconferma l’impegno del Dirigente scolastico nell’osservazione e nella </a:t>
            </a:r>
            <a:r>
              <a:rPr lang="it-IT" sz="2400" b="1" dirty="0"/>
              <a:t>visita alle classi di servizio dei docenti </a:t>
            </a:r>
            <a:r>
              <a:rPr lang="it-IT" sz="2400" b="1" dirty="0" smtClean="0"/>
              <a:t>neo-assunti</a:t>
            </a:r>
            <a:r>
              <a:rPr lang="it-IT" sz="2400" dirty="0" smtClean="0"/>
              <a:t>». </a:t>
            </a:r>
            <a:endParaRPr lang="it-IT" sz="2400" dirty="0"/>
          </a:p>
        </p:txBody>
      </p:sp>
      <p:pic>
        <p:nvPicPr>
          <p:cNvPr id="8" name="Picture 5" descr="https://encrypted-tbn3.gstatic.com/images?q=tbn:ANd9GcQLYwpvSsVPDd1gagFpUpnzpRFTLn9Xfpgys0xZV_u3z40RIVJ0jc7JG_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75" y="1380459"/>
            <a:ext cx="2016125" cy="1284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s://encrypted-tbn0.gstatic.com/images?q=tbn:ANd9GcRHphLuNRSbM-Qsv4icA4jB5BA40-EyuIa7epyu8yuBDSrz3C9lsybPuw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50776"/>
            <a:ext cx="1954212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70" y="5285313"/>
            <a:ext cx="1958534" cy="143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respons incontr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6653" y="5004000"/>
            <a:ext cx="1441450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96438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FDBF97-D986-4224-86E8-90EA5F848260}" type="slidenum">
              <a:rPr lang="it-IT" altLang="it-IT"/>
              <a:pPr eaLnBrk="1" hangingPunct="1"/>
              <a:t>31</a:t>
            </a:fld>
            <a:endParaRPr lang="it-IT" altLang="it-IT"/>
          </a:p>
        </p:txBody>
      </p:sp>
      <p:sp>
        <p:nvSpPr>
          <p:cNvPr id="29708" name="AutoShape 10" descr="Risultati immagini per docente universit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3" name="Rettangolo 2"/>
          <p:cNvSpPr/>
          <p:nvPr/>
        </p:nvSpPr>
        <p:spPr>
          <a:xfrm>
            <a:off x="304800" y="102230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tutor funge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 connettore con il lavoro sul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campo e  si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qualifica come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it-IT" sz="3200" b="1" i="1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mentor</a:t>
            </a:r>
            <a:r>
              <a:rPr lang="it-IT" b="1" i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oprattutto </a:t>
            </a:r>
            <a:r>
              <a:rPr lang="it-IT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i docenti che si affacciano per la prima volta al mondo </a:t>
            </a:r>
            <a:r>
              <a:rPr lang="it-IT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dell’insegnamento è  portare di esperienza e competenze e, al tempo stesso, di empatia e capacità relazionali.</a:t>
            </a:r>
            <a:endParaRPr lang="it-IT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Valorizzazione del docente tutor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9" name="Picture 12" descr="http://cdn.lucapropato.com/wp-content/uploads/2012/12/riunioni_Dollarphotoclub_57614259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376" y="3876469"/>
            <a:ext cx="3135092" cy="2070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ttangolo arrotondato 1"/>
          <p:cNvSpPr/>
          <p:nvPr/>
        </p:nvSpPr>
        <p:spPr>
          <a:xfrm>
            <a:off x="5022641" y="1439056"/>
            <a:ext cx="3821555" cy="4752403"/>
          </a:xfrm>
          <a:prstGeom prst="roundRect">
            <a:avLst/>
          </a:prstGeom>
          <a:solidFill>
            <a:srgbClr val="FFD7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dirty="0" smtClean="0">
                <a:solidFill>
                  <a:srgbClr val="002060"/>
                </a:solidFill>
              </a:rPr>
              <a:t>Il tutor: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• </a:t>
            </a:r>
            <a:r>
              <a:rPr lang="it-IT" b="1" dirty="0">
                <a:solidFill>
                  <a:srgbClr val="002060"/>
                </a:solidFill>
              </a:rPr>
              <a:t>accoglie nella comunità professionale il docente neoassunto e ne favorisce la partecipazione alle attività collegiali</a:t>
            </a:r>
            <a:r>
              <a:rPr lang="it-IT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• collabora alla stesura del bilancio delle competenze e al successivo piano per lo sviluppo professionale, nel quale dovranno essere indicati esplicitamente gli obiettivi formativi che si </a:t>
            </a:r>
            <a:r>
              <a:rPr lang="it-IT" b="1" dirty="0" smtClean="0">
                <a:solidFill>
                  <a:srgbClr val="002060"/>
                </a:solidFill>
              </a:rPr>
              <a:t>intendono </a:t>
            </a:r>
            <a:r>
              <a:rPr lang="it-IT" b="1" dirty="0">
                <a:solidFill>
                  <a:srgbClr val="002060"/>
                </a:solidFill>
              </a:rPr>
              <a:t>perseguire</a:t>
            </a:r>
            <a:r>
              <a:rPr lang="it-IT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>
                <a:solidFill>
                  <a:srgbClr val="002060"/>
                </a:solidFill>
              </a:rPr>
              <a:t>• offre la propria disponibilità all’ascolto, alla consulenza e alla reciproca osservazione in classe.</a:t>
            </a:r>
          </a:p>
        </p:txBody>
      </p:sp>
    </p:spTree>
    <p:extLst>
      <p:ext uri="{BB962C8B-B14F-4D97-AF65-F5344CB8AC3E}">
        <p14:creationId xmlns:p14="http://schemas.microsoft.com/office/powerpoint/2010/main" xmlns="" val="23317955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arrotondato 11"/>
          <p:cNvSpPr/>
          <p:nvPr/>
        </p:nvSpPr>
        <p:spPr>
          <a:xfrm>
            <a:off x="6588224" y="4149080"/>
            <a:ext cx="2304256" cy="2016224"/>
          </a:xfrm>
          <a:prstGeom prst="round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FAVORISCE LA COMUNICAZIONE E LA CONDIVISIONE NEL GRUPPO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5" name="Rettangolo arrotondato 14"/>
          <p:cNvSpPr/>
          <p:nvPr/>
        </p:nvSpPr>
        <p:spPr>
          <a:xfrm>
            <a:off x="547936" y="2996952"/>
            <a:ext cx="1944216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TRESFERISCE</a:t>
            </a:r>
          </a:p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INFORMAZIONI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16" name="Rettangolo arrotondato 15"/>
          <p:cNvSpPr/>
          <p:nvPr/>
        </p:nvSpPr>
        <p:spPr>
          <a:xfrm>
            <a:off x="2915816" y="5373216"/>
            <a:ext cx="2808312" cy="1224136"/>
          </a:xfrm>
          <a:prstGeom prst="roundRect">
            <a:avLst/>
          </a:prstGeom>
          <a:solidFill>
            <a:srgbClr val="FFFF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SOSTIENE LO SVILUPPO </a:t>
            </a:r>
            <a:r>
              <a:rPr lang="it-IT" sz="2000" b="1" dirty="0" err="1" smtClean="0">
                <a:solidFill>
                  <a:schemeClr val="tx1"/>
                </a:solidFill>
              </a:rPr>
              <a:t>DI</a:t>
            </a:r>
            <a:r>
              <a:rPr lang="it-IT" sz="2000" b="1" dirty="0" smtClean="0">
                <a:solidFill>
                  <a:schemeClr val="tx1"/>
                </a:solidFill>
              </a:rPr>
              <a:t> COMPETENZE SPECIFICHE</a:t>
            </a:r>
            <a:endParaRPr lang="it-IT" sz="2000" b="1" dirty="0">
              <a:solidFill>
                <a:schemeClr val="tx1"/>
              </a:solidFill>
            </a:endParaRPr>
          </a:p>
        </p:txBody>
      </p:sp>
      <p:cxnSp>
        <p:nvCxnSpPr>
          <p:cNvPr id="17" name="Connettore 2 16"/>
          <p:cNvCxnSpPr/>
          <p:nvPr/>
        </p:nvCxnSpPr>
        <p:spPr>
          <a:xfrm flipH="1">
            <a:off x="2123728" y="2780928"/>
            <a:ext cx="79208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516216" y="2780928"/>
            <a:ext cx="6480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>
            <a:off x="4283968" y="4005064"/>
            <a:ext cx="0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D9BD5-7FFE-47D5-BBA3-985961E2DE11}" type="slidenum">
              <a:rPr lang="it-IT" smtClean="0"/>
              <a:pPr/>
              <a:t>32</a:t>
            </a:fld>
            <a:endParaRPr lang="it-IT"/>
          </a:p>
        </p:txBody>
      </p:sp>
      <p:pic>
        <p:nvPicPr>
          <p:cNvPr id="18" name="Picture 2" descr="http://www.villaciardo.it/css/images/meet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484784"/>
            <a:ext cx="3672408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Rettangolo 19"/>
          <p:cNvSpPr/>
          <p:nvPr/>
        </p:nvSpPr>
        <p:spPr>
          <a:xfrm>
            <a:off x="707351" y="2411596"/>
            <a:ext cx="1786964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it-IT" sz="2400" b="1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Istruttore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6917237" y="3378187"/>
            <a:ext cx="21066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Moderatore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285041" y="4746339"/>
            <a:ext cx="20698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400" b="1" spc="300" dirty="0" smtClean="0">
                <a:ln w="11430" cmpd="sng">
                  <a:solidFill>
                    <a:srgbClr val="0000CC"/>
                  </a:solidFill>
                  <a:prstDash val="solid"/>
                  <a:miter lim="800000"/>
                </a:ln>
                <a:solidFill>
                  <a:srgbClr val="0000CC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Facilitatore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Le tre funzioni del tutor</a:t>
            </a:r>
            <a:endParaRPr lang="it-IT" sz="3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0995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45757" y="2697515"/>
            <a:ext cx="66525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ELEMENTI INNOVATIVI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16380" y="0"/>
            <a:ext cx="1948722" cy="1417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48833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xmlns="" val="1391863969"/>
              </p:ext>
            </p:extLst>
          </p:nvPr>
        </p:nvGraphicFramePr>
        <p:xfrm>
          <a:off x="415639" y="1373959"/>
          <a:ext cx="7170295" cy="515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8" descr="https://encrypted-tbn0.gstatic.com/images?q=tbn:ANd9GcRA_0TEfrckYZzNfsuRvuJCIVCoSFvtDEf6d_tTxNhKz5rRyAZC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26170" y="1362333"/>
            <a:ext cx="1444496" cy="99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 descr="csa_napoli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26170" y="2875522"/>
            <a:ext cx="1461346" cy="812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81397" y="4062335"/>
            <a:ext cx="1444182" cy="751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magin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317" y="5408059"/>
            <a:ext cx="1262349" cy="819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modello di </a:t>
            </a:r>
            <a:r>
              <a:rPr lang="it-IT" sz="3000" dirty="0" err="1" smtClean="0">
                <a:latin typeface="Arial Narrow" panose="020B0606020202030204" pitchFamily="34" charset="0"/>
              </a:rPr>
              <a:t>governance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8" name="Pentagono 7"/>
          <p:cNvSpPr/>
          <p:nvPr/>
        </p:nvSpPr>
        <p:spPr>
          <a:xfrm>
            <a:off x="0" y="1858754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</a:t>
            </a:r>
            <a:r>
              <a:rPr lang="it-IT" sz="1400" dirty="0" smtClean="0">
                <a:solidFill>
                  <a:schemeClr val="tx1"/>
                </a:solidFill>
              </a:rPr>
              <a:t>zioni di </a:t>
            </a:r>
            <a:r>
              <a:rPr lang="it-IT" sz="1400" b="1" dirty="0" smtClean="0">
                <a:solidFill>
                  <a:schemeClr val="tx1"/>
                </a:solidFill>
              </a:rPr>
              <a:t>coordinamento a livello nazionale, accompagnamento</a:t>
            </a:r>
            <a:r>
              <a:rPr lang="it-IT" sz="1400" dirty="0" smtClean="0">
                <a:solidFill>
                  <a:schemeClr val="tx1"/>
                </a:solidFill>
              </a:rPr>
              <a:t> e </a:t>
            </a:r>
            <a:r>
              <a:rPr lang="it-IT" sz="1400" b="1" dirty="0" smtClean="0">
                <a:solidFill>
                  <a:schemeClr val="tx1"/>
                </a:solidFill>
              </a:rPr>
              <a:t>monitoraggio,</a:t>
            </a:r>
            <a:r>
              <a:rPr lang="it-IT" sz="1400" dirty="0" smtClean="0">
                <a:solidFill>
                  <a:schemeClr val="tx1"/>
                </a:solidFill>
              </a:rPr>
              <a:t> </a:t>
            </a:r>
            <a:r>
              <a:rPr lang="it-IT" sz="1400" b="1" dirty="0" smtClean="0">
                <a:solidFill>
                  <a:schemeClr val="tx1"/>
                </a:solidFill>
              </a:rPr>
              <a:t>supporto</a:t>
            </a:r>
            <a:r>
              <a:rPr lang="it-IT" sz="1400" dirty="0" smtClean="0">
                <a:solidFill>
                  <a:schemeClr val="tx1"/>
                </a:solidFill>
              </a:rPr>
              <a:t> delle iniziative formative;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9" name="Pentagono 8"/>
          <p:cNvSpPr/>
          <p:nvPr/>
        </p:nvSpPr>
        <p:spPr>
          <a:xfrm>
            <a:off x="-36512" y="2905502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dirty="0">
                <a:solidFill>
                  <a:schemeClr val="tx1"/>
                </a:solidFill>
              </a:rPr>
              <a:t>azioni di </a:t>
            </a:r>
            <a:r>
              <a:rPr lang="it-IT" sz="1400" b="1" dirty="0">
                <a:solidFill>
                  <a:schemeClr val="tx1"/>
                </a:solidFill>
              </a:rPr>
              <a:t>coordinamento </a:t>
            </a:r>
            <a:r>
              <a:rPr lang="it-IT" sz="1400" dirty="0">
                <a:solidFill>
                  <a:schemeClr val="tx1"/>
                </a:solidFill>
              </a:rPr>
              <a:t>delle attività a livello regionale e </a:t>
            </a:r>
            <a:r>
              <a:rPr lang="it-IT" sz="1400" b="1" dirty="0">
                <a:solidFill>
                  <a:schemeClr val="tx1"/>
                </a:solidFill>
              </a:rPr>
              <a:t>raccolta delle rendicontazioni amministrative e didattiche</a:t>
            </a:r>
            <a:r>
              <a:rPr lang="it-IT" sz="1400" dirty="0">
                <a:solidFill>
                  <a:schemeClr val="tx1"/>
                </a:solidFill>
              </a:rPr>
              <a:t>;</a:t>
            </a:r>
          </a:p>
          <a:p>
            <a:pPr>
              <a:defRPr/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0" name="Pentagono 9"/>
          <p:cNvSpPr/>
          <p:nvPr/>
        </p:nvSpPr>
        <p:spPr>
          <a:xfrm>
            <a:off x="0" y="3949805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tx1"/>
                </a:solidFill>
              </a:rPr>
              <a:t> organizzazione degli incontri laboratoriali </a:t>
            </a:r>
          </a:p>
          <a:p>
            <a:pPr>
              <a:defRPr/>
            </a:pPr>
            <a:r>
              <a:rPr lang="it-IT" sz="1400" b="1" dirty="0">
                <a:solidFill>
                  <a:schemeClr val="tx1"/>
                </a:solidFill>
              </a:rPr>
              <a:t> e attività </a:t>
            </a:r>
            <a:r>
              <a:rPr lang="it-IT" sz="1400" b="1" dirty="0" smtClean="0">
                <a:solidFill>
                  <a:schemeClr val="tx1"/>
                </a:solidFill>
              </a:rPr>
              <a:t>amministrativo  -   </a:t>
            </a:r>
            <a:r>
              <a:rPr lang="it-IT" sz="1400" b="1" dirty="0">
                <a:solidFill>
                  <a:schemeClr val="tx1"/>
                </a:solidFill>
              </a:rPr>
              <a:t>contabili;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1" name="Pentagono 10"/>
          <p:cNvSpPr/>
          <p:nvPr/>
        </p:nvSpPr>
        <p:spPr>
          <a:xfrm>
            <a:off x="0" y="5024088"/>
            <a:ext cx="3859004" cy="863600"/>
          </a:xfrm>
          <a:prstGeom prst="homePlate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>
                <a:solidFill>
                  <a:schemeClr val="tx1"/>
                </a:solidFill>
              </a:rPr>
              <a:t>attività di </a:t>
            </a:r>
            <a:r>
              <a:rPr lang="it-IT" sz="1400" b="1">
                <a:solidFill>
                  <a:schemeClr val="tx1"/>
                </a:solidFill>
              </a:rPr>
              <a:t>tutoring </a:t>
            </a:r>
            <a:r>
              <a:rPr lang="it-IT" sz="1400">
                <a:solidFill>
                  <a:schemeClr val="tx1"/>
                </a:solidFill>
              </a:rPr>
              <a:t>e </a:t>
            </a:r>
            <a:r>
              <a:rPr lang="it-IT" sz="1400" b="1">
                <a:solidFill>
                  <a:schemeClr val="tx1"/>
                </a:solidFill>
              </a:rPr>
              <a:t>peer to peer </a:t>
            </a:r>
            <a:r>
              <a:rPr lang="it-IT" sz="1400">
                <a:solidFill>
                  <a:schemeClr val="tx1"/>
                </a:solidFill>
              </a:rPr>
              <a:t>tra i docenti neoassunti  e i tutor.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4311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010" y="1285979"/>
            <a:ext cx="4216994" cy="4994899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A partire dal corrente anno scolastico 2017-18, considerata la necessità di uniformare il modello organizzativo territoriale per gli interventi di formazione e  la gestione amministrativo-contabile, i finanziamenti per la formazione dei neoassunti docenti  e dei docenti in servizio, verranno assegnati alle scuole-polo per la </a:t>
            </a:r>
            <a:r>
              <a:rPr lang="it-IT" dirty="0" smtClean="0"/>
              <a:t>formazione, individuate  all’interno degli ambiti territoriali.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L’organizzazione territoriale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0914" y="1387136"/>
            <a:ext cx="42195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527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33581" y="1315959"/>
            <a:ext cx="7331127" cy="4351338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Le scuole polo per la formazione di </a:t>
            </a:r>
            <a:r>
              <a:rPr lang="it-IT" dirty="0" smtClean="0"/>
              <a:t>ambito potranno </a:t>
            </a:r>
            <a:r>
              <a:rPr lang="it-IT" dirty="0"/>
              <a:t>delegare le attività di organizzazione dei laboratori ad altre scuole dell’ambito che hanno </a:t>
            </a:r>
            <a:r>
              <a:rPr lang="it-IT" dirty="0" smtClean="0"/>
              <a:t>un’</a:t>
            </a:r>
            <a:r>
              <a:rPr lang="it-IT" b="1" dirty="0" smtClean="0">
                <a:solidFill>
                  <a:srgbClr val="0000CC"/>
                </a:solidFill>
              </a:rPr>
              <a:t>esperienza </a:t>
            </a:r>
            <a:r>
              <a:rPr lang="it-IT" b="1" dirty="0">
                <a:solidFill>
                  <a:srgbClr val="0000CC"/>
                </a:solidFill>
              </a:rPr>
              <a:t>consolidata nel percorso di formazione dei </a:t>
            </a:r>
            <a:r>
              <a:rPr lang="it-IT" b="1" dirty="0" smtClean="0">
                <a:solidFill>
                  <a:srgbClr val="0000CC"/>
                </a:solidFill>
              </a:rPr>
              <a:t>neoassunti.</a:t>
            </a:r>
            <a:endParaRPr lang="it-IT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La valorizzazione delle esperienze consolidate e delle «buone pratiche»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1026" name="Picture 2" descr="Risultati immagini per best practi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603" y="3724274"/>
            <a:ext cx="5143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79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>
                <a:latin typeface="Arial Narrow" panose="020B0606020202030204" pitchFamily="34" charset="0"/>
              </a:rPr>
              <a:t>La partecipazione del </a:t>
            </a:r>
            <a:r>
              <a:rPr lang="it-IT" dirty="0" smtClean="0">
                <a:latin typeface="Arial Narrow" panose="020B0606020202030204" pitchFamily="34" charset="0"/>
              </a:rPr>
              <a:t>tutor</a:t>
            </a:r>
          </a:p>
          <a:p>
            <a:r>
              <a:rPr lang="it-IT" dirty="0" smtClean="0">
                <a:latin typeface="Arial Narrow" panose="020B0606020202030204" pitchFamily="34" charset="0"/>
              </a:rPr>
              <a:t> </a:t>
            </a:r>
            <a:r>
              <a:rPr lang="it-IT" dirty="0">
                <a:latin typeface="Arial Narrow" panose="020B0606020202030204" pitchFamily="34" charset="0"/>
              </a:rPr>
              <a:t>agli incontri propedeutici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05192" y="2505075"/>
            <a:ext cx="3517850" cy="368458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/>
          </a:bodyPr>
          <a:lstStyle/>
          <a:p>
            <a:r>
              <a:rPr lang="it-IT" dirty="0"/>
              <a:t>A partire dal corrente anno scolastico, i </a:t>
            </a:r>
            <a:r>
              <a:rPr lang="it-IT" dirty="0" smtClean="0"/>
              <a:t>Tutor </a:t>
            </a:r>
            <a:r>
              <a:rPr lang="it-IT" dirty="0"/>
              <a:t>saranno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coinvolti negli incontri propedeutici </a:t>
            </a:r>
            <a:r>
              <a:rPr lang="it-IT" dirty="0"/>
              <a:t>per la condivisione di informazioni e strumenti utili per la </a:t>
            </a:r>
            <a:r>
              <a:rPr lang="it-IT" dirty="0" smtClean="0"/>
              <a:t>gestione </a:t>
            </a:r>
            <a:r>
              <a:rPr lang="it-IT" dirty="0"/>
              <a:t>delle diverse fasi del percorso formativo. 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>
                <a:latin typeface="Arial Narrow" panose="020B0606020202030204" pitchFamily="34" charset="0"/>
              </a:rPr>
              <a:t>Il riconoscimento dell’impegno del Tutor</a:t>
            </a:r>
          </a:p>
          <a:p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97741" y="2280225"/>
            <a:ext cx="3956316" cy="4030636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2500" lnSpcReduction="20000"/>
          </a:bodyPr>
          <a:lstStyle/>
          <a:p>
            <a:r>
              <a:rPr lang="it-IT" dirty="0"/>
              <a:t>Al fine di riconoscere l’impegno del Tutor durante l’anno di prova e di formazione, le attività svolte (progettazione, osservazione, </a:t>
            </a:r>
            <a:r>
              <a:rPr lang="it-IT" dirty="0" smtClean="0"/>
              <a:t>documentazione, valutazione) </a:t>
            </a:r>
            <a:r>
              <a:rPr lang="it-IT" dirty="0"/>
              <a:t>potranno essere </a:t>
            </a:r>
            <a:r>
              <a:rPr lang="it-IT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attestate e riconosciute </a:t>
            </a:r>
            <a:r>
              <a:rPr lang="it-IT" dirty="0"/>
              <a:t>dal Dirigente Scolastico come iniziative di formazione previste dall’art.1 comma 124 della L.107/2015. </a:t>
            </a:r>
          </a:p>
          <a:p>
            <a:endParaRPr lang="it-IT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it-IT" sz="3000" dirty="0" smtClean="0">
              <a:latin typeface="Arial Narrow" panose="020B0606020202030204" pitchFamily="34" charset="0"/>
            </a:endParaRPr>
          </a:p>
          <a:p>
            <a:pPr>
              <a:defRPr/>
            </a:pPr>
            <a:endParaRPr lang="it-IT" sz="3000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Impegni e riconoscimento del tutor</a:t>
            </a:r>
          </a:p>
          <a:p>
            <a:pPr>
              <a:defRPr/>
            </a:pPr>
            <a:endParaRPr lang="it-IT" sz="3000" dirty="0">
              <a:latin typeface="Arial Narrow" panose="020B0606020202030204" pitchFamily="34" charset="0"/>
            </a:endParaRPr>
          </a:p>
        </p:txBody>
      </p:sp>
      <p:sp>
        <p:nvSpPr>
          <p:cNvPr id="8" name="Freccia a destra 7"/>
          <p:cNvSpPr/>
          <p:nvPr/>
        </p:nvSpPr>
        <p:spPr>
          <a:xfrm rot="1893486">
            <a:off x="400039" y="2001065"/>
            <a:ext cx="629587" cy="515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a destra 8"/>
          <p:cNvSpPr/>
          <p:nvPr/>
        </p:nvSpPr>
        <p:spPr>
          <a:xfrm rot="1893486">
            <a:off x="4248872" y="2001066"/>
            <a:ext cx="629587" cy="515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2" descr="http://previews.123rf.com/images/chagin/chagin1305/chagin130500440/19729983-Business-people-in-a-meeting-at-office-Stock-Photo-business-advice-consultant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9338" y="3697396"/>
            <a:ext cx="1842107" cy="119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7715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623279"/>
            <a:ext cx="7886700" cy="3553684"/>
          </a:xfrm>
        </p:spPr>
        <p:txBody>
          <a:bodyPr/>
          <a:lstStyle/>
          <a:p>
            <a:r>
              <a:rPr lang="it-IT" dirty="0"/>
              <a:t> </a:t>
            </a:r>
            <a:r>
              <a:rPr lang="it-IT" dirty="0" smtClean="0"/>
              <a:t>Tra </a:t>
            </a:r>
            <a:r>
              <a:rPr lang="it-IT" dirty="0"/>
              <a:t>i nuclei fondamentali dei laboratori </a:t>
            </a:r>
            <a:r>
              <a:rPr lang="it-IT" dirty="0" smtClean="0"/>
              <a:t>formativi è inserito il </a:t>
            </a:r>
            <a:r>
              <a:rPr lang="it-IT" dirty="0"/>
              <a:t>tema dello </a:t>
            </a:r>
            <a:r>
              <a:rPr lang="it-IT" b="1" dirty="0">
                <a:solidFill>
                  <a:srgbClr val="0000CC"/>
                </a:solidFill>
              </a:rPr>
              <a:t>sviluppo sostenibile</a:t>
            </a:r>
            <a:r>
              <a:rPr lang="it-IT" dirty="0"/>
              <a:t>, </a:t>
            </a:r>
            <a:r>
              <a:rPr lang="it-IT" dirty="0" smtClean="0"/>
              <a:t>questione </a:t>
            </a:r>
            <a:r>
              <a:rPr lang="it-IT" dirty="0"/>
              <a:t>di grande rilevanza sociale ed educativa, così come prospettato nei documenti di orientamento delle Nazioni Unite e dell’Unione </a:t>
            </a:r>
            <a:r>
              <a:rPr lang="it-IT" dirty="0" smtClean="0"/>
              <a:t>Europea</a:t>
            </a:r>
            <a:r>
              <a:rPr lang="it-IT" dirty="0"/>
              <a:t>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Il tema dello «sviluppo sostenibile»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5" name="Picture 17" descr="http://media.downloadblog.it/a/ade/unione-europea-280x25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5494" y="101756"/>
            <a:ext cx="2093327" cy="19138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0756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83840" cy="6858000"/>
          </a:xfrm>
          <a:prstGeom prst="rect">
            <a:avLst/>
          </a:prstGeom>
        </p:spPr>
      </p:pic>
      <p:sp>
        <p:nvSpPr>
          <p:cNvPr id="3" name="Segnaposto contenuto 2"/>
          <p:cNvSpPr txBox="1">
            <a:spLocks/>
          </p:cNvSpPr>
          <p:nvPr/>
        </p:nvSpPr>
        <p:spPr>
          <a:xfrm>
            <a:off x="0" y="-7209"/>
            <a:ext cx="8904157" cy="178383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La tematica è presente nei seguenti documenti:</a:t>
            </a:r>
          </a:p>
          <a:p>
            <a:pPr>
              <a:buFontTx/>
              <a:buChar char="-"/>
            </a:pPr>
            <a:r>
              <a:rPr lang="it-IT" dirty="0" smtClean="0"/>
              <a:t>Agenda Europa 2030 per lo sviluppo sostenibile, approvata dall’Assemblea Generale delle Nazioni Unite nel settembre 2015;</a:t>
            </a:r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648570" y="3013596"/>
            <a:ext cx="7886700" cy="1127437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dirty="0" smtClean="0"/>
              <a:t>“Sesto scenario: un'Europa sostenibile per i suoi cittadini” discusso nel Consiglio d’Europa il 22 giugno 2017.</a:t>
            </a: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1257300" y="5730563"/>
            <a:ext cx="7886700" cy="1127437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it-IT" dirty="0" smtClean="0"/>
              <a:t>Strategia Italiana per lo Sviluppo Sostenibile, presentata all’Onu dal 10 al 19 luglio 2017. </a:t>
            </a:r>
          </a:p>
          <a:p>
            <a:pPr>
              <a:buFontTx/>
              <a:buChar char="-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4164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La legge n. 107/2015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it-IT" dirty="0">
                <a:cs typeface="Times New Roman" pitchFamily="18" charset="0"/>
              </a:rPr>
              <a:t>La </a:t>
            </a:r>
            <a:r>
              <a:rPr lang="it-IT" b="1" u="sng" dirty="0">
                <a:solidFill>
                  <a:srgbClr val="0000CC"/>
                </a:solidFill>
                <a:cs typeface="Times New Roman" pitchFamily="18" charset="0"/>
              </a:rPr>
              <a:t>legge n. 107/2015 </a:t>
            </a:r>
            <a:r>
              <a:rPr lang="it-IT" dirty="0">
                <a:cs typeface="Times New Roman" pitchFamily="18" charset="0"/>
              </a:rPr>
              <a:t> </a:t>
            </a:r>
            <a:r>
              <a:rPr lang="it-IT" dirty="0" smtClean="0">
                <a:cs typeface="Times New Roman" pitchFamily="18" charset="0"/>
              </a:rPr>
              <a:t>ha introdotto </a:t>
            </a:r>
            <a:r>
              <a:rPr lang="it-IT" dirty="0">
                <a:cs typeface="Times New Roman" pitchFamily="18" charset="0"/>
              </a:rPr>
              <a:t>significativi cambiamenti in materia di </a:t>
            </a:r>
            <a:r>
              <a:rPr lang="it-IT" b="1" dirty="0">
                <a:cs typeface="Times New Roman" pitchFamily="18" charset="0"/>
              </a:rPr>
              <a:t>anno  di prova </a:t>
            </a:r>
            <a:r>
              <a:rPr lang="it-IT" dirty="0">
                <a:cs typeface="Times New Roman" pitchFamily="18" charset="0"/>
              </a:rPr>
              <a:t>e </a:t>
            </a:r>
            <a:r>
              <a:rPr lang="it-IT" b="1" dirty="0" smtClean="0">
                <a:cs typeface="Times New Roman" pitchFamily="18" charset="0"/>
              </a:rPr>
              <a:t>di </a:t>
            </a:r>
            <a:r>
              <a:rPr lang="it-IT" b="1" dirty="0">
                <a:cs typeface="Times New Roman" pitchFamily="18" charset="0"/>
              </a:rPr>
              <a:t>formazione</a:t>
            </a:r>
            <a:r>
              <a:rPr lang="it-IT" dirty="0"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it-IT" dirty="0">
                <a:cs typeface="Times New Roman" pitchFamily="18" charset="0"/>
              </a:rPr>
              <a:t> I commi dal </a:t>
            </a:r>
            <a:r>
              <a:rPr lang="it-IT" b="1" dirty="0">
                <a:cs typeface="Times New Roman" pitchFamily="18" charset="0"/>
              </a:rPr>
              <a:t>115 al 120</a:t>
            </a:r>
            <a:r>
              <a:rPr lang="it-IT" dirty="0">
                <a:cs typeface="Times New Roman" pitchFamily="18" charset="0"/>
              </a:rPr>
              <a:t> trattano della materia, specificando che, dopo la nomina in ruolo, il personale docente effettua un anno di formazione e prova ai fini della conferma in ruolo</a:t>
            </a:r>
            <a:r>
              <a:rPr lang="it-IT" dirty="0"/>
              <a:t>.</a:t>
            </a:r>
          </a:p>
          <a:p>
            <a:pPr algn="just"/>
            <a:endParaRPr lang="it-IT" dirty="0"/>
          </a:p>
        </p:txBody>
      </p:sp>
      <p:pic>
        <p:nvPicPr>
          <p:cNvPr id="5" name="Picture 7" descr="http://www.gildains.it/public/news/default/217/2332IMG4772-90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28019" y="230190"/>
            <a:ext cx="1908175" cy="136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67752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414" y="1259174"/>
            <a:ext cx="7121265" cy="5007730"/>
          </a:xfrm>
        </p:spPr>
        <p:txBody>
          <a:bodyPr>
            <a:normAutofit/>
          </a:bodyPr>
          <a:lstStyle/>
          <a:p>
            <a:r>
              <a:rPr lang="it-IT" dirty="0"/>
              <a:t>L’obiettivo è quello di stimolare nei docenti neoassunti una progettazione didattica che, nelle modalità, nei contenuti e nell’organizzazione dei percorsi educativi, evidenzi, </a:t>
            </a:r>
            <a:r>
              <a:rPr lang="it-IT" dirty="0" smtClean="0"/>
              <a:t> negli insegnamenti </a:t>
            </a:r>
            <a:r>
              <a:rPr lang="it-IT" dirty="0"/>
              <a:t>delle varie discipline, i </a:t>
            </a:r>
            <a:r>
              <a:rPr lang="it-IT" b="1" dirty="0">
                <a:solidFill>
                  <a:srgbClr val="0000CC"/>
                </a:solidFill>
              </a:rPr>
              <a:t>collegamenti trasversali con i temi dello sviluppo sostenibile</a:t>
            </a:r>
            <a:r>
              <a:rPr lang="it-IT" dirty="0"/>
              <a:t> e che sia in grado di formare </a:t>
            </a:r>
            <a:r>
              <a:rPr lang="it-IT" b="1" dirty="0" smtClean="0">
                <a:solidFill>
                  <a:srgbClr val="0000CC"/>
                </a:solidFill>
              </a:rPr>
              <a:t> </a:t>
            </a:r>
            <a:r>
              <a:rPr lang="it-IT" b="1" dirty="0">
                <a:solidFill>
                  <a:srgbClr val="0000CC"/>
                </a:solidFill>
              </a:rPr>
              <a:t>cittadini attivi</a:t>
            </a:r>
            <a:r>
              <a:rPr lang="it-IT" dirty="0"/>
              <a:t>, </a:t>
            </a:r>
            <a:r>
              <a:rPr lang="it-IT" b="1" dirty="0">
                <a:solidFill>
                  <a:srgbClr val="0000CC"/>
                </a:solidFill>
              </a:rPr>
              <a:t>consapevoli e responsabili</a:t>
            </a:r>
            <a:r>
              <a:rPr lang="it-IT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9517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2623279"/>
            <a:ext cx="7886700" cy="3553684"/>
          </a:xfrm>
        </p:spPr>
        <p:txBody>
          <a:bodyPr/>
          <a:lstStyle/>
          <a:p>
            <a:r>
              <a:rPr lang="it-IT" dirty="0"/>
              <a:t> G</a:t>
            </a:r>
            <a:r>
              <a:rPr lang="it-IT" dirty="0" smtClean="0"/>
              <a:t>li incontri di restituzione finale potranno essere organizzati  in forma di </a:t>
            </a:r>
            <a:r>
              <a:rPr lang="it-IT" b="1" dirty="0" smtClean="0">
                <a:solidFill>
                  <a:srgbClr val="0000CC"/>
                </a:solidFill>
              </a:rPr>
              <a:t>eventi </a:t>
            </a:r>
            <a:r>
              <a:rPr lang="it-IT" b="1" dirty="0">
                <a:solidFill>
                  <a:srgbClr val="0000CC"/>
                </a:solidFill>
              </a:rPr>
              <a:t>di  carattere culturale e professionale</a:t>
            </a:r>
            <a:r>
              <a:rPr lang="it-IT" dirty="0"/>
              <a:t>, anche attraverso il coinvolgimento e le </a:t>
            </a:r>
            <a:r>
              <a:rPr lang="it-IT" b="1" u="sng" dirty="0">
                <a:solidFill>
                  <a:srgbClr val="0000CC"/>
                </a:solidFill>
              </a:rPr>
              <a:t>testimonianze </a:t>
            </a:r>
            <a:r>
              <a:rPr lang="it-IT" dirty="0"/>
              <a:t>di esperti e di docenti neoassunti, di </a:t>
            </a:r>
            <a:r>
              <a:rPr lang="it-IT" dirty="0" smtClean="0"/>
              <a:t>Dirigenti </a:t>
            </a:r>
            <a:r>
              <a:rPr lang="it-IT" dirty="0"/>
              <a:t>scolastici e tutor degli anni precedenti.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Gli incontri di restituzione finale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6131" y="229203"/>
            <a:ext cx="2659219" cy="1592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0654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4872" y="1025675"/>
            <a:ext cx="5066676" cy="2392082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Su base volontaria e senza alcun onere per l’Amministrazione, </a:t>
            </a:r>
            <a:r>
              <a:rPr lang="it-IT" sz="2400" dirty="0" smtClean="0"/>
              <a:t>circa 2.000 docenti in  Italia </a:t>
            </a:r>
            <a:r>
              <a:rPr lang="it-IT" sz="2400" dirty="0"/>
              <a:t>(distribuiti in base alla tabella in allegato </a:t>
            </a:r>
            <a:r>
              <a:rPr lang="it-IT" sz="2400" dirty="0" smtClean="0"/>
              <a:t>alla nota MIUR e </a:t>
            </a:r>
            <a:r>
              <a:rPr lang="it-IT" sz="2400" dirty="0"/>
              <a:t>scelti con criteri di rappresentatività</a:t>
            </a:r>
            <a:r>
              <a:rPr lang="it-IT" sz="2400" dirty="0" smtClean="0"/>
              <a:t>) visiteranno scuole accoglienti.</a:t>
            </a:r>
            <a:endParaRPr lang="it-IT" sz="24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-36512" y="-117325"/>
            <a:ext cx="85518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it-IT" sz="3000" dirty="0" smtClean="0">
                <a:latin typeface="Arial Narrow" panose="020B0606020202030204" pitchFamily="34" charset="0"/>
              </a:rPr>
              <a:t>Le visite nelle «scuole innovative»</a:t>
            </a:r>
            <a:endParaRPr lang="it-IT" sz="3000" dirty="0">
              <a:latin typeface="Arial Narrow" panose="020B0606020202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8381" y="898270"/>
            <a:ext cx="2388353" cy="1626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433" y="4046290"/>
            <a:ext cx="2686423" cy="1792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4239419" y="3233673"/>
            <a:ext cx="4632430" cy="3624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dirty="0" smtClean="0"/>
              <a:t> </a:t>
            </a:r>
            <a:r>
              <a:rPr lang="it-IT" sz="2400" dirty="0" smtClean="0"/>
              <a:t>Le visite, organizzate a cura degli USR, saranno realizzate  per piccoli gruppi di docenti presso  scuole che si caratterizzano per una </a:t>
            </a:r>
            <a:r>
              <a:rPr lang="it-IT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consolidata propensione all’innovazione organizzativa e didattica, </a:t>
            </a:r>
            <a:r>
              <a:rPr lang="it-IT" sz="2400" dirty="0" smtClean="0"/>
              <a:t>capaci di suscitare motivazioni, interesse, desiderio di impegnarsi in azioni di ricerca e di miglioramento.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32381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Le visite </a:t>
            </a:r>
            <a:r>
              <a:rPr lang="it-IT" dirty="0" smtClean="0"/>
              <a:t>saranno svolte in </a:t>
            </a:r>
            <a:r>
              <a:rPr lang="it-IT" b="1" dirty="0">
                <a:solidFill>
                  <a:srgbClr val="002060"/>
                </a:solidFill>
              </a:rPr>
              <a:t>due giornate di full-immersion </a:t>
            </a:r>
            <a:r>
              <a:rPr lang="it-IT" dirty="0"/>
              <a:t>presso le scuole accoglienti. </a:t>
            </a:r>
            <a:endParaRPr lang="it-IT" dirty="0" smtClean="0"/>
          </a:p>
          <a:p>
            <a:r>
              <a:rPr lang="it-IT" dirty="0" smtClean="0"/>
              <a:t>Avranno </a:t>
            </a:r>
            <a:r>
              <a:rPr lang="it-IT" dirty="0"/>
              <a:t>la durata </a:t>
            </a:r>
            <a:r>
              <a:rPr lang="it-IT" dirty="0" smtClean="0"/>
              <a:t>massima di </a:t>
            </a:r>
            <a:r>
              <a:rPr lang="it-IT" b="1" dirty="0">
                <a:solidFill>
                  <a:srgbClr val="002060"/>
                </a:solidFill>
              </a:rPr>
              <a:t>6 ore </a:t>
            </a:r>
            <a:r>
              <a:rPr lang="it-IT" dirty="0"/>
              <a:t>nell’arco di ogni giornata. </a:t>
            </a:r>
            <a:endParaRPr lang="it-IT" dirty="0" smtClean="0"/>
          </a:p>
          <a:p>
            <a:r>
              <a:rPr lang="it-IT" dirty="0" smtClean="0"/>
              <a:t>Questa attività, per i docenti selezionati, è </a:t>
            </a:r>
            <a:r>
              <a:rPr lang="it-IT" dirty="0"/>
              <a:t>considerata </a:t>
            </a:r>
            <a:r>
              <a:rPr lang="it-IT" b="1" dirty="0">
                <a:solidFill>
                  <a:srgbClr val="002060"/>
                </a:solidFill>
              </a:rPr>
              <a:t>sostitutiva del monte-ore dedicato ai  laboratori </a:t>
            </a:r>
            <a:r>
              <a:rPr lang="it-IT" b="1" dirty="0" smtClean="0">
                <a:solidFill>
                  <a:srgbClr val="002060"/>
                </a:solidFill>
              </a:rPr>
              <a:t>formativi</a:t>
            </a:r>
            <a:r>
              <a:rPr lang="it-IT" b="1" dirty="0">
                <a:solidFill>
                  <a:srgbClr val="002060"/>
                </a:solidFill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9729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97940" y="2697515"/>
            <a:ext cx="614815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CONCLUSIONE </a:t>
            </a:r>
          </a:p>
          <a:p>
            <a:pPr algn="ctr"/>
            <a:r>
              <a:rPr lang="it-IT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DEL PROCEDIMENTO</a:t>
            </a:r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0"/>
            <a:ext cx="9144000" cy="1588958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3400" y="-1"/>
            <a:ext cx="2260600" cy="1349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0028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Arial" pitchFamily="34" charset="0"/>
              <a:buNone/>
            </a:pPr>
            <a:r>
              <a:rPr lang="it-IT" dirty="0" smtClean="0"/>
              <a:t> </a:t>
            </a:r>
          </a:p>
          <a:p>
            <a:pPr algn="just">
              <a:buFont typeface="Arial" pitchFamily="34" charset="0"/>
              <a:buNone/>
            </a:pPr>
            <a:endParaRPr lang="it-IT" sz="2800" dirty="0" smtClean="0"/>
          </a:p>
          <a:p>
            <a:pPr algn="just">
              <a:lnSpc>
                <a:spcPct val="120000"/>
              </a:lnSpc>
            </a:pPr>
            <a:r>
              <a:rPr lang="it-IT" sz="3000" dirty="0" smtClean="0"/>
              <a:t>  Al termine dell’anno di formazione e prova, nel periodo intercorrente tra il termine delle attività didattiche - compresi gli esami di qualifica e di Stato - e la conclusione dell’anno scolastico, il Comitato di valutazione dei docenti è convocato dal Dirigente Scolastico per </a:t>
            </a:r>
            <a:r>
              <a:rPr lang="it-IT" sz="3000" b="1" dirty="0" smtClean="0"/>
              <a:t>procedere all’espressione del parere sul superamento </a:t>
            </a:r>
            <a:r>
              <a:rPr lang="it-IT" sz="3000" dirty="0" smtClean="0"/>
              <a:t>del periodo di formazione e di prova dei docenti neoassunti.</a:t>
            </a:r>
          </a:p>
          <a:p>
            <a:pPr algn="just">
              <a:buFont typeface="Arial" pitchFamily="34" charset="0"/>
              <a:buNone/>
            </a:pPr>
            <a:endParaRPr lang="it-IT" sz="2800" dirty="0" smtClean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6537" y="1238527"/>
            <a:ext cx="1808813" cy="1356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La  discussione dell’esperienza realizzata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xmlns="" val="779558873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discussione</a:t>
            </a:r>
          </a:p>
          <a:p>
            <a:pPr marL="0" indent="0">
              <a:buNone/>
            </a:pPr>
            <a:r>
              <a:rPr lang="it-IT" dirty="0" smtClean="0"/>
              <a:t>prende avvio dalla presentazione delle attività di insegnamento e formazione e della relativa documentazione contenuta nel </a:t>
            </a:r>
            <a:r>
              <a:rPr lang="it-IT" b="1" i="1" dirty="0" smtClean="0"/>
              <a:t>portfolio professionale</a:t>
            </a:r>
            <a:r>
              <a:rPr lang="it-IT" dirty="0" smtClean="0"/>
              <a:t>,  trasmesso dal Dirigente Scolastico al Comitato almeno cinque giorni prima della data fissata per il colloquio.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colloquio</a:t>
            </a: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3671" y="0"/>
            <a:ext cx="3085475" cy="2024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7464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Il docente </a:t>
            </a:r>
            <a:r>
              <a:rPr lang="it-IT" i="1" dirty="0" smtClean="0"/>
              <a:t>tutor</a:t>
            </a:r>
          </a:p>
          <a:p>
            <a:r>
              <a:rPr lang="it-IT" dirty="0" smtClean="0"/>
              <a:t>presenta le </a:t>
            </a:r>
            <a:r>
              <a:rPr lang="it-IT" b="1" dirty="0" smtClean="0"/>
              <a:t>risultanze emergenti dall’istruttoria </a:t>
            </a:r>
            <a:r>
              <a:rPr lang="it-IT" dirty="0" smtClean="0"/>
              <a:t>compiuta in merito alle attività formative realizzate  e alle esperienze di insegnamento e partecipazione alla vita della scuola del docente neo-assunto.</a:t>
            </a:r>
          </a:p>
          <a:p>
            <a:r>
              <a:rPr lang="it-IT" dirty="0" smtClean="0"/>
              <a:t> Il Dirigente scolastico</a:t>
            </a:r>
          </a:p>
          <a:p>
            <a:r>
              <a:rPr lang="it-IT" dirty="0" smtClean="0"/>
              <a:t> presenta una </a:t>
            </a:r>
            <a:r>
              <a:rPr lang="it-IT" b="1" dirty="0" smtClean="0"/>
              <a:t>relazione per ogni docente</a:t>
            </a:r>
            <a:r>
              <a:rPr lang="it-IT" dirty="0" smtClean="0"/>
              <a:t>, comprensiva della documentazione delle attività di formazione, delle </a:t>
            </a:r>
            <a:r>
              <a:rPr lang="it-IT" b="1" dirty="0" smtClean="0"/>
              <a:t>attività  di </a:t>
            </a:r>
            <a:r>
              <a:rPr lang="it-IT" b="1" i="1" dirty="0" smtClean="0"/>
              <a:t>tutoring</a:t>
            </a:r>
            <a:r>
              <a:rPr lang="it-IT" i="1" dirty="0" smtClean="0"/>
              <a:t>, della </a:t>
            </a:r>
            <a:r>
              <a:rPr lang="it-IT" b="1" i="1" dirty="0" smtClean="0"/>
              <a:t>visita didattica </a:t>
            </a:r>
            <a:r>
              <a:rPr lang="it-IT" i="1" dirty="0" smtClean="0"/>
              <a:t>effettuata e di </a:t>
            </a:r>
            <a:r>
              <a:rPr lang="it-IT" dirty="0" smtClean="0"/>
              <a:t>ogni altro elemento informativo o evidenza utile all’espressione del parere.</a:t>
            </a:r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6350"/>
            <a:ext cx="7886700" cy="1325563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Istruttoria del tutor e relazione del DS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xmlns="" val="2753593241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6EF250-6F07-4CE6-AE31-D41CD4362935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  <p:sp>
        <p:nvSpPr>
          <p:cNvPr id="71684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None/>
            </a:pPr>
            <a:r>
              <a:rPr lang="it-IT" sz="2800" dirty="0" smtClean="0"/>
              <a:t> Il Comitato di valutazione è  tenuto ad esprimere un parere motivato, con particolare riguardo  ai criteri indicati dal DM 850/2015:</a:t>
            </a:r>
          </a:p>
          <a:p>
            <a:pPr>
              <a:buFont typeface="Arial" pitchFamily="34" charset="0"/>
              <a:buNone/>
            </a:pPr>
            <a:r>
              <a:rPr lang="it-IT" dirty="0" smtClean="0"/>
              <a:t>                        </a:t>
            </a:r>
            <a:endParaRPr lang="it-IT" sz="2400" dirty="0" smtClean="0"/>
          </a:p>
          <a:p>
            <a:pPr>
              <a:buFont typeface="Arial" pitchFamily="34" charset="0"/>
              <a:buNone/>
            </a:pPr>
            <a:r>
              <a:rPr lang="it-IT" sz="2400" dirty="0" smtClean="0"/>
              <a:t>                           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Il parere del Comitato di valutazione</a:t>
            </a:r>
            <a:endParaRPr lang="it-IT" sz="3600" b="1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781050" y="3192905"/>
            <a:ext cx="7886700" cy="31364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il </a:t>
            </a:r>
            <a:r>
              <a:rPr lang="it-IT" sz="2200" b="1" dirty="0" smtClean="0">
                <a:solidFill>
                  <a:srgbClr val="0000FF"/>
                </a:solidFill>
              </a:rPr>
              <a:t>corretto possesso ed esercizio delle competenze culturali, disciplinari, didattiche e metodologiche </a:t>
            </a:r>
            <a:r>
              <a:rPr lang="it-IT" sz="2200" dirty="0" smtClean="0"/>
              <a:t>con riferimento ai nuclei fondanti dei </a:t>
            </a:r>
            <a:r>
              <a:rPr lang="it-IT" sz="2200" dirty="0" err="1" smtClean="0"/>
              <a:t>saperi</a:t>
            </a:r>
            <a:r>
              <a:rPr lang="it-IT" sz="2200" dirty="0" smtClean="0"/>
              <a:t>, ai traguardi di competenza e agli obiettivi di apprendimento previsti dagli ordinamenti vigenti;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il </a:t>
            </a:r>
            <a:r>
              <a:rPr lang="it-IT" sz="2200" b="1" dirty="0" smtClean="0">
                <a:solidFill>
                  <a:srgbClr val="3366FF"/>
                </a:solidFill>
              </a:rPr>
              <a:t>corretto possesso ed esercizio delle competenze relazionali, organizzative e gestionali</a:t>
            </a:r>
            <a:r>
              <a:rPr lang="it-IT" sz="2200" dirty="0" smtClean="0"/>
              <a:t>;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l’</a:t>
            </a:r>
            <a:r>
              <a:rPr lang="it-IT" sz="2200" b="1" dirty="0" smtClean="0">
                <a:solidFill>
                  <a:srgbClr val="0033CC"/>
                </a:solidFill>
              </a:rPr>
              <a:t>osservanza dei doveri connessi con lo status di dipendente pubblico </a:t>
            </a:r>
            <a:r>
              <a:rPr lang="it-IT" sz="2200" dirty="0" smtClean="0"/>
              <a:t>e inerenti la funzione docente; </a:t>
            </a:r>
          </a:p>
          <a:p>
            <a:pPr marL="514350" indent="-514350" algn="just">
              <a:buFont typeface="Arial" pitchFamily="34" charset="0"/>
              <a:buAutoNum type="alphaLcPeriod"/>
              <a:defRPr/>
            </a:pPr>
            <a:r>
              <a:rPr lang="it-IT" sz="2200" dirty="0" smtClean="0"/>
              <a:t>la </a:t>
            </a: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</a:rPr>
              <a:t>partecipazione alle attività formative e il raggiungimento degli obiettivi </a:t>
            </a:r>
            <a:r>
              <a:rPr lang="it-IT" sz="2200" dirty="0" smtClean="0"/>
              <a:t> dalle stesse previsti.</a:t>
            </a:r>
          </a:p>
          <a:p>
            <a:pPr algn="just">
              <a:defRPr/>
            </a:pPr>
            <a:endParaRPr lang="it-IT" dirty="0" smtClean="0"/>
          </a:p>
          <a:p>
            <a:pPr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2722057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In caso di giudizio sfavorevole, il Dirigente scolastico emette provvedimento motivato di </a:t>
            </a:r>
            <a:r>
              <a:rPr lang="it-IT" b="1" dirty="0" smtClean="0"/>
              <a:t>ripetizione, solo per una volta, del periodo di formazione e di prova. </a:t>
            </a:r>
          </a:p>
          <a:p>
            <a:pPr algn="just"/>
            <a:r>
              <a:rPr lang="it-IT" dirty="0" smtClean="0"/>
              <a:t>Il provvedimento indicherà, altresì, gli </a:t>
            </a:r>
            <a:r>
              <a:rPr lang="it-IT" b="1" i="1" dirty="0" smtClean="0"/>
              <a:t>elementi di criticità </a:t>
            </a:r>
            <a:r>
              <a:rPr lang="it-IT" dirty="0" smtClean="0"/>
              <a:t>emersi ed individuerà le </a:t>
            </a:r>
            <a:r>
              <a:rPr lang="it-IT" b="1" i="1" dirty="0" smtClean="0"/>
              <a:t>forme di supporto </a:t>
            </a:r>
            <a:r>
              <a:rPr lang="it-IT" dirty="0" smtClean="0"/>
              <a:t>formativo e di verifica del conseguimento degli </a:t>
            </a:r>
            <a:r>
              <a:rPr lang="it-IT" i="1" dirty="0" smtClean="0"/>
              <a:t>standard richiesti per la conferma in ruolo.</a:t>
            </a:r>
            <a:endParaRPr lang="it-IT" dirty="0"/>
          </a:p>
        </p:txBody>
      </p:sp>
      <p:sp>
        <p:nvSpPr>
          <p:cNvPr id="7170" name="AutoShape 2" descr="Risultati immagini per omino sto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72" name="AutoShape 4" descr="Risultati immagini per omino stop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Giudizio sfavorevole</a:t>
            </a:r>
            <a:endParaRPr lang="it-IT" sz="36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94689" y="7938"/>
            <a:ext cx="1049311" cy="10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20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1244184"/>
            <a:ext cx="7886700" cy="4932779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La formazione in ingresso è oggetto di norma </a:t>
            </a:r>
            <a:r>
              <a:rPr lang="it-IT" dirty="0" smtClean="0"/>
              <a:t>specifica, contenuta nel </a:t>
            </a:r>
            <a:r>
              <a:rPr lang="it-IT" b="1" u="sng" dirty="0">
                <a:solidFill>
                  <a:srgbClr val="0000CC"/>
                </a:solidFill>
              </a:rPr>
              <a:t>Decreto Ministeriale </a:t>
            </a:r>
            <a:r>
              <a:rPr lang="it-IT" b="1" u="sng" dirty="0" smtClean="0">
                <a:solidFill>
                  <a:srgbClr val="0000CC"/>
                </a:solidFill>
              </a:rPr>
              <a:t>n.850 </a:t>
            </a:r>
            <a:r>
              <a:rPr lang="it-IT" dirty="0" smtClean="0"/>
              <a:t>del</a:t>
            </a:r>
            <a:r>
              <a:rPr lang="it-IT" b="1" u="sng" dirty="0" smtClean="0">
                <a:solidFill>
                  <a:srgbClr val="0000CC"/>
                </a:solidFill>
              </a:rPr>
              <a:t> 27/10/2015</a:t>
            </a:r>
            <a:r>
              <a:rPr lang="it-IT" dirty="0" smtClean="0"/>
              <a:t>, </a:t>
            </a:r>
            <a:r>
              <a:rPr lang="it-IT" dirty="0"/>
              <a:t>che definisce gli obiettivi, le modalità, le attività formative e i criteri per la valutazione del personale docente in periodo di formazione e di prova. </a:t>
            </a:r>
          </a:p>
          <a:p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1049311" y="4167266"/>
            <a:ext cx="7466039" cy="2263514"/>
          </a:xfrm>
          <a:prstGeom prst="roundRect">
            <a:avLst/>
          </a:prstGeom>
          <a:solidFill>
            <a:srgbClr val="2C6E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La formazione in ingresso </a:t>
            </a:r>
            <a:r>
              <a:rPr lang="it-IT" sz="2000" b="1" dirty="0" smtClean="0"/>
              <a:t>costituisce</a:t>
            </a:r>
            <a:r>
              <a:rPr lang="it-IT" sz="2000" b="1" dirty="0"/>
              <a:t> </a:t>
            </a:r>
            <a:r>
              <a:rPr lang="it-IT" sz="2000" b="1" dirty="0" smtClean="0"/>
              <a:t>l’inizio di un  </a:t>
            </a:r>
            <a:r>
              <a:rPr lang="it-IT" sz="2000" b="1" u="sng" dirty="0" smtClean="0"/>
              <a:t>progetto </a:t>
            </a:r>
            <a:r>
              <a:rPr lang="it-IT" sz="2000" b="1" u="sng" dirty="0"/>
              <a:t>che </a:t>
            </a:r>
            <a:r>
              <a:rPr lang="it-IT" sz="2000" b="1" u="sng" dirty="0" smtClean="0"/>
              <a:t>copre </a:t>
            </a:r>
            <a:r>
              <a:rPr lang="it-IT" sz="2000" b="1" u="sng" dirty="0"/>
              <a:t>tutto l’arco della vita professionale dei docenti </a:t>
            </a:r>
            <a:r>
              <a:rPr lang="it-IT" sz="2000" b="1" dirty="0"/>
              <a:t>in servizio e un’importante occasione di scambio tra pari per la costruzione di una comunità professionale consapevole della complessità del proprio ruolo istituzionale e capace di offrire risposte adeguate alle </a:t>
            </a:r>
            <a:r>
              <a:rPr lang="it-IT" sz="2000" b="1" u="sng" dirty="0"/>
              <a:t>sfide formative della </a:t>
            </a:r>
            <a:r>
              <a:rPr lang="it-IT" sz="2000" b="1" u="sng" dirty="0" smtClean="0"/>
              <a:t>contemporaneità</a:t>
            </a:r>
            <a:r>
              <a:rPr lang="it-IT" sz="2000" b="1" dirty="0" smtClean="0"/>
              <a:t>.</a:t>
            </a:r>
            <a:endParaRPr lang="it-IT" sz="2000" b="1" dirty="0"/>
          </a:p>
          <a:p>
            <a:pPr algn="ctr"/>
            <a:endParaRPr lang="it-IT" b="1" dirty="0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628650" y="95306"/>
            <a:ext cx="7886700" cy="1325563"/>
          </a:xfrm>
        </p:spPr>
        <p:txBody>
          <a:bodyPr/>
          <a:lstStyle/>
          <a:p>
            <a:r>
              <a:rPr lang="it-IT" b="1" dirty="0" smtClean="0"/>
              <a:t>Il D.M. n. 850/2015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62475810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Nel corso del secondo periodo di formazione e di prova è </a:t>
            </a:r>
            <a:r>
              <a:rPr lang="it-IT" b="1" dirty="0" smtClean="0"/>
              <a:t>obbligatoriamente disposta </a:t>
            </a:r>
            <a:r>
              <a:rPr lang="it-IT" dirty="0" smtClean="0"/>
              <a:t>una </a:t>
            </a:r>
            <a:r>
              <a:rPr lang="it-IT" b="1" dirty="0" smtClean="0"/>
              <a:t>verifica ispettiva</a:t>
            </a:r>
            <a:r>
              <a:rPr lang="it-IT" dirty="0" smtClean="0"/>
              <a:t>  per l’assunzione di ogni utile elemento di valutazione dell’idoneità del docente. </a:t>
            </a:r>
          </a:p>
          <a:p>
            <a:pPr algn="just"/>
            <a:r>
              <a:rPr lang="it-IT" dirty="0" smtClean="0"/>
              <a:t>La relazione, rilasciata dal Dirigente tecnico, è parte integrante della documentazione esaminata in seconda istanza dal Comitato al termine del secondo periodo di prova. </a:t>
            </a:r>
            <a:endParaRPr lang="it-IT" dirty="0"/>
          </a:p>
        </p:txBody>
      </p:sp>
      <p:sp>
        <p:nvSpPr>
          <p:cNvPr id="6146" name="AutoShape 2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8" name="AutoShape 4" descr="Risultati immagini per omini e lente d'ingrandimen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La verifica ispettiva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xmlns="" val="398530688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egnaposto contenuto 2"/>
          <p:cNvSpPr>
            <a:spLocks noGrp="1"/>
          </p:cNvSpPr>
          <p:nvPr>
            <p:ph idx="1"/>
          </p:nvPr>
        </p:nvSpPr>
        <p:spPr>
          <a:xfrm>
            <a:off x="179388" y="1844675"/>
            <a:ext cx="8640762" cy="4608513"/>
          </a:xfrm>
        </p:spPr>
        <p:txBody>
          <a:bodyPr>
            <a:normAutofit/>
          </a:bodyPr>
          <a:lstStyle/>
          <a:p>
            <a:r>
              <a:rPr lang="it-IT" sz="2400" dirty="0" smtClean="0"/>
              <a:t>In caso di giudizio favorevole sul periodo di formazione e di prova, il Dirigente scolastico emette provvedimento motivato di conferma in ruolo per il docente neo-assunto.</a:t>
            </a:r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endParaRPr lang="it-IT" altLang="it-IT" sz="2400" dirty="0" smtClean="0"/>
          </a:p>
          <a:p>
            <a:pPr algn="just"/>
            <a:r>
              <a:rPr lang="it-IT" altLang="it-IT" sz="2400" dirty="0" smtClean="0"/>
              <a:t>Compiuto l’anno di formazione, il personale docente consegue la </a:t>
            </a:r>
            <a:r>
              <a:rPr lang="it-IT" altLang="it-IT" sz="2400" b="1" dirty="0" smtClean="0"/>
              <a:t>conferma in ruolo con decreto del Dirigente Scolastico</a:t>
            </a:r>
            <a:r>
              <a:rPr lang="it-IT" altLang="it-IT" sz="2400" dirty="0" smtClean="0"/>
              <a:t>, tenuto conto del parere del Comitato per la valutazione del servizio.</a:t>
            </a:r>
          </a:p>
          <a:p>
            <a:pPr algn="just"/>
            <a:r>
              <a:rPr lang="it-IT" altLang="it-IT" sz="2400" b="1" dirty="0" smtClean="0"/>
              <a:t>Il provvedimento è definitivo</a:t>
            </a:r>
            <a:r>
              <a:rPr lang="it-IT" altLang="it-IT" sz="2400" dirty="0" smtClean="0"/>
              <a:t>. (art. 440 del D.L.vo n. 297/94).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5D58BC-4871-4968-93F4-5DB0A2575561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4283968" y="2996952"/>
            <a:ext cx="4680520" cy="1800200"/>
          </a:xfrm>
          <a:prstGeom prst="roundRect">
            <a:avLst/>
          </a:prstGeom>
          <a:solidFill>
            <a:srgbClr val="ECF1F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Il parere del Comitato è obbligatorio, 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ma non vincolante per il Dirigente Scolastico, che può</a:t>
            </a:r>
          </a:p>
          <a:p>
            <a:r>
              <a:rPr lang="it-IT" sz="2000" b="1" dirty="0" smtClean="0">
                <a:solidFill>
                  <a:schemeClr val="tx1"/>
                </a:solidFill>
              </a:rPr>
              <a:t>discostarsene con atto motivato.</a:t>
            </a:r>
          </a:p>
          <a:p>
            <a:pPr algn="ctr"/>
            <a:endParaRPr lang="it-IT" dirty="0"/>
          </a:p>
        </p:txBody>
      </p:sp>
      <p:sp>
        <p:nvSpPr>
          <p:cNvPr id="7" name="Freccia a destra 6"/>
          <p:cNvSpPr/>
          <p:nvPr/>
        </p:nvSpPr>
        <p:spPr>
          <a:xfrm>
            <a:off x="3491880" y="3501008"/>
            <a:ext cx="936104" cy="93610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17025" y="12783"/>
            <a:ext cx="7886700" cy="1336332"/>
          </a:xfrm>
        </p:spPr>
        <p:txBody>
          <a:bodyPr>
            <a:normAutofit/>
          </a:bodyPr>
          <a:lstStyle/>
          <a:p>
            <a:r>
              <a:rPr lang="it-IT" sz="3600" b="1" dirty="0" smtClean="0"/>
              <a:t>Superamento </a:t>
            </a:r>
            <a:br>
              <a:rPr lang="it-IT" sz="3600" b="1" dirty="0" smtClean="0"/>
            </a:br>
            <a:r>
              <a:rPr lang="it-IT" sz="3600" b="1" dirty="0" smtClean="0"/>
              <a:t>dell’anno di formazione e di prova</a:t>
            </a:r>
            <a:endParaRPr lang="it-IT" sz="3600" b="1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4590" y="0"/>
            <a:ext cx="965357" cy="90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8308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egnaposto contenuto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4525962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endParaRPr lang="it-IT" dirty="0" smtClean="0"/>
          </a:p>
          <a:p>
            <a:pPr marL="0" indent="0">
              <a:buNone/>
            </a:pPr>
            <a:r>
              <a:rPr lang="it-IT" b="1" i="1" dirty="0" smtClean="0">
                <a:latin typeface="Palatino Linotype" panose="02040502050505030304" pitchFamily="18" charset="0"/>
              </a:rPr>
              <a:t>BUON LAVORO </a:t>
            </a:r>
          </a:p>
          <a:p>
            <a:pPr marL="0" indent="0">
              <a:buNone/>
            </a:pPr>
            <a:endParaRPr lang="it-IT" b="1" i="1" dirty="0" smtClean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it-IT" b="1" i="1" dirty="0" smtClean="0">
                <a:latin typeface="Palatino Linotype" panose="02040502050505030304" pitchFamily="18" charset="0"/>
              </a:rPr>
              <a:t>E</a:t>
            </a:r>
          </a:p>
          <a:p>
            <a:pPr marL="0" indent="0">
              <a:buNone/>
            </a:pPr>
            <a:r>
              <a:rPr lang="it-IT" b="1" i="1" dirty="0" smtClean="0">
                <a:latin typeface="Palatino Linotype" panose="02040502050505030304" pitchFamily="18" charset="0"/>
              </a:rPr>
              <a:t>GRAZIE PER L’ATTENZIONE</a:t>
            </a:r>
            <a:r>
              <a:rPr lang="it-IT" sz="3900" b="1" dirty="0" smtClean="0"/>
              <a:t>!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B38994-6354-4027-B809-83663472B343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  <p:sp>
        <p:nvSpPr>
          <p:cNvPr id="74757" name="AutoShape 4" descr="data:image/jpeg;base64,/9j/4AAQSkZJRgABAQAAAQABAAD/2wCEAAkGBw8QDw4ODg0NDw0PDxANDg4MDw8PDwwOFBEWFhYSFB8YHCggGBolJxUVITEiJTUrMC4uFx8zOD8sNygtLisBCgoKDQwOGhAQGislHyM3KywzNDQ4MCs0NCwzLDc3Nys3OCssNCwsNDEsLCw3KysrOCs3LDArKzcrKysrKysrN//AABEIAIYAegMBIgACEQEDEQH/xAAcAAACAwEBAQEAAAAAAAAAAAAAAQIDBQYECAf/xAA2EAACAQMCBAQEBAQHAAAAAAAAAQIDBBESIQUxQVEGE3GRIjJCYXKhsdEHFFKBIzNiosHh8f/EABgBAQADAQAAAAAAAAAAAAAAAAABAgME/8QAHBEBAQEBAQEAAwAAAAAAAAAAAAECEQMxBCJC/9oADAMBAAIRAxEAPwD9wQxDAQDEAMAZzPiji1Wyt/Pp4eaihKM8vdt8t9im9TM7U5z28dMBy9LxDcxo+dVtI1IY1S/l6nxqOM5UZYT9zU4Tx+3uafmU5NLk41IuM4+q99yuPXGvlW1jWfrUAANVAADAQAADAAAQxDAQDEAM4v8AiPSlK3hBJtO4p1HhfSvm/TP9ztGcx414tSp0ZUs/4706FHeUG2sMy9p3FX87zUZfEeN0FaqnRrU51ZR0RhGS15e265o3/D/DI0aFOlhasKVaWN23vp/Q4rwH4UpSuri8qUHTqKWMRqeZHUnzy11546Hf1+Iwg/Lik2ub6JmH4/jz9mvrv+WkB5re41LfB6Uzsc4AAAAGIAAYAIYhgIBiAUpJJttJJZbeySPnTx345lW4rVqWtSjVtrd04UPhU6dSUVvPPXdv2PoqcFJOMknFppprKafNM5fif8O+E3GddlThJ/Xb5oy/2kXM1OVMtnxm/wAKeLVLm3rSqQpwbqa4qnlJtxWpJPl09ymlevzJKT+LU8575LbPw5HhGv8AlvOlbTkpuc56nRljG+EsLluQu+GuvV86nUSc/mwtpPv6kZzMzkLbb2t60vUlzNjh1XVBvpqaXphHKcO4TVc1GrV0wzzjHOftz2OyoUowioRWIxWEWQmAAgAAABiGACAAAAAQDAQARqpaZavlw9SfJrG+Tl+GWqi3pbUc7Lsux0HFZNUKrX9OPzOboXmjny7gX8YrSpuhh/DKppbe2NtjpKE9UYvulyMS00XOulNaoODz9n0a7MOE3UqNV2dV/FHenJ7eZDo0BvgIAGAAAAAAIBZFkBhkWRNgSyGSDkQdVAVcU3oVfwN+25yd9TlK2qqC+NRc1jniO8sffCZ0vE7pKjU+8XH32Mjg9VSjOTWIqMotvq2twJeEai0xS6xfubj4dRdTznTTqc9Tzzxg5bwcprOrOmKeE11OtVUC8MlamPIFgEUxgMBDAiRbBsg2A3IhKZCcyuMspgS15bXbmQmzxRu1Tq4ntCaxns1y/U0ZRT5bp9V1AybiUajlSb6Z9Ty3XD6yoyjT0pJOSWd5Y3x+RoXnD9W8XpkuTIKhXxpc4pcsxTz+YGbwGvCazJuLjs45xublOunJqLyljk87nkp8LprnBN98Huo0FHksIC9PKCnUyii5rqCe/wAWNkQsE9KyB74zJpnhhW3fqz0wkBfkeStMeQItlc2TZVMDzV5mfC+8up8XySWJfbsz23CMW+hvkDZurSNWOYtNPk0ZsXcUNotuPZ7r/o8ltd1Kb+CWO6e6ZpUuMp/5lP8AvD9gCnxt/XSWf9Lx+peuLwf0S90RV1bS5vH4osMWv9UfzAk+KLpD3ZB3tSW0Vj8K/wCSalbLqn6J/sN31NfLBv12AjQtJN5n64/cvuK6gtMd5d19J5Kl5OW2cLtHYonLC+/T1Avs6hpUpGZZw2NKmgPTFkyuJMAaK5ItZFoDy1IGfc2+TWlEqnTA5mtbOPJZRQzpKlumeSrYp9AMiJZE9cuH9hKyYFUSyJZGzl3LYWXfLAo19t39i2lQbeX/AOHrp2qXQ9MKQEKNLB6YRCMCxIBpEsAkMCTRFoYARaIOIABFxIOAABHykLykAACpIkoIAAmoElEAAkkSSAAJJBgY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62000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4758" name="AutoShape 6" descr="data:image/jpeg;base64,/9j/4AAQSkZJRgABAQAAAQABAAD/2wCEAAkGBw8QDw4ODg0NDw0PDxANDg4MDw8PDwwOFBEWFhYSFB8YHCggGBolJxUVITEiJTUrMC4uFx8zOD8sNygtLisBCgoKDQwOGhAQGislHyM3KywzNDQ4MCs0NCwzLDc3Nys3OCssNCwsNDEsLCw3KysrOCs3LDArKzcrKysrKysrN//AABEIAIYAegMBIgACEQEDEQH/xAAcAAACAwEBAQEAAAAAAAAAAAAAAQIDBQYECAf/xAA2EAACAQMCBAQEBAQHAAAAAAAAAQIDBBESIQUxQVEGE3GRIjJCYXKhsdEHFFKBIzNiosHh8f/EABgBAQADAQAAAAAAAAAAAAAAAAABAgME/8QAHBEBAQEBAQEAAwAAAAAAAAAAAAECEQMxBCJC/9oADAMBAAIRAxEAPwD9wQxDAQDEAMAZzPiji1Wyt/Pp4eaihKM8vdt8t9im9TM7U5z28dMBy9LxDcxo+dVtI1IY1S/l6nxqOM5UZYT9zU4Tx+3uafmU5NLk41IuM4+q99yuPXGvlW1jWfrUAANVAADAQAADAAAQxDAQDEAM4v8AiPSlK3hBJtO4p1HhfSvm/TP9ztGcx414tSp0ZUs/4706FHeUG2sMy9p3FX87zUZfEeN0FaqnRrU51ZR0RhGS15e265o3/D/DI0aFOlhasKVaWN23vp/Q4rwH4UpSuri8qUHTqKWMRqeZHUnzy11546Hf1+Iwg/Lik2ub6JmH4/jz9mvrv+WkB5re41LfB6Uzsc4AAAAGIAAYAIYhgIBiAUpJJttJJZbeySPnTx345lW4rVqWtSjVtrd04UPhU6dSUVvPPXdv2PoqcFJOMknFppprKafNM5fif8O+E3GddlThJ/Xb5oy/2kXM1OVMtnxm/wAKeLVLm3rSqQpwbqa4qnlJtxWpJPl09ymlevzJKT+LU8575LbPw5HhGv8AlvOlbTkpuc56nRljG+EsLluQu+GuvV86nUSc/mwtpPv6kZzMzkLbb2t60vUlzNjh1XVBvpqaXphHKcO4TVc1GrV0wzzjHOftz2OyoUowioRWIxWEWQmAAgAAABiGACAAAAAQDAQARqpaZavlw9SfJrG+Tl+GWqi3pbUc7Lsux0HFZNUKrX9OPzOboXmjny7gX8YrSpuhh/DKppbe2NtjpKE9UYvulyMS00XOulNaoODz9n0a7MOE3UqNV2dV/FHenJ7eZDo0BvgIAGAAAAAAIBZFkBhkWRNgSyGSDkQdVAVcU3oVfwN+25yd9TlK2qqC+NRc1jniO8sffCZ0vE7pKjU+8XH32Mjg9VSjOTWIqMotvq2twJeEai0xS6xfubj4dRdTznTTqc9Tzzxg5bwcprOrOmKeE11OtVUC8MlamPIFgEUxgMBDAiRbBsg2A3IhKZCcyuMspgS15bXbmQmzxRu1Tq4ntCaxns1y/U0ZRT5bp9V1AybiUajlSb6Z9Ty3XD6yoyjT0pJOSWd5Y3x+RoXnD9W8XpkuTIKhXxpc4pcsxTz+YGbwGvCazJuLjs45xublOunJqLyljk87nkp8LprnBN98Huo0FHksIC9PKCnUyii5rqCe/wAWNkQsE9KyB74zJpnhhW3fqz0wkBfkeStMeQItlc2TZVMDzV5mfC+8up8XySWJfbsz23CMW+hvkDZurSNWOYtNPk0ZsXcUNotuPZ7r/o8ltd1Kb+CWO6e6ZpUuMp/5lP8AvD9gCnxt/XSWf9Lx+peuLwf0S90RV1bS5vH4osMWv9UfzAk+KLpD3ZB3tSW0Vj8K/wCSalbLqn6J/sN31NfLBv12AjQtJN5n64/cvuK6gtMd5d19J5Kl5OW2cLtHYonLC+/T1Avs6hpUpGZZw2NKmgPTFkyuJMAaK5ItZFoDy1IGfc2+TWlEqnTA5mtbOPJZRQzpKlumeSrYp9AMiJZE9cuH9hKyYFUSyJZGzl3LYWXfLAo19t39i2lQbeX/AOHrp2qXQ9MKQEKNLB6YRCMCxIBpEsAkMCTRFoYARaIOIABFxIOAABHykLykAACpIkoIAAmoElEAAkkSSAAJJBgY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762000"/>
            <a:ext cx="14573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8" name="Immagine 7" descr="Formazione Docenti Neo Assunti">
            <a:hlinkClick r:id="rId3" tooltip="&quot;Formazione Docenti Neo Assunti&quot;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6843" y="5381600"/>
            <a:ext cx="2056555" cy="133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10544328"/>
              </p:ext>
            </p:extLst>
          </p:nvPr>
        </p:nvGraphicFramePr>
        <p:xfrm>
          <a:off x="6073775" y="741575"/>
          <a:ext cx="2890838" cy="4549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0838"/>
              </a:tblGrid>
              <a:tr h="454995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</a:rPr>
                        <a:t>Per garantire un’opportuna azione di accompagnamento l’USR Campania ha provveduto </a:t>
                      </a:r>
                      <a:r>
                        <a:rPr lang="it-IT" sz="1800" b="1" dirty="0" smtClean="0">
                          <a:effectLst/>
                        </a:rPr>
                        <a:t>a</a:t>
                      </a:r>
                      <a:r>
                        <a:rPr lang="it-IT" sz="1800" b="1" baseline="0" dirty="0" smtClean="0">
                          <a:effectLst/>
                        </a:rPr>
                        <a:t> </a:t>
                      </a:r>
                      <a:r>
                        <a:rPr lang="it-IT" sz="1800" b="1" dirty="0" smtClean="0">
                          <a:effectLst/>
                        </a:rPr>
                        <a:t>creare </a:t>
                      </a:r>
                      <a:r>
                        <a:rPr lang="it-IT" sz="1800" b="1" dirty="0">
                          <a:effectLst/>
                        </a:rPr>
                        <a:t>un’apposita </a:t>
                      </a:r>
                      <a:r>
                        <a:rPr lang="it-IT" sz="1800" b="1" u="none" dirty="0">
                          <a:effectLst/>
                        </a:rPr>
                        <a:t>sezione </a:t>
                      </a:r>
                      <a:r>
                        <a:rPr lang="it-IT" sz="1800" b="1" u="none" dirty="0" smtClean="0">
                          <a:effectLst/>
                        </a:rPr>
                        <a:t>sul</a:t>
                      </a:r>
                      <a:r>
                        <a:rPr lang="it-IT" sz="1800" b="1" u="none" baseline="0" dirty="0" smtClean="0">
                          <a:effectLst/>
                        </a:rPr>
                        <a:t> sito istituzionale</a:t>
                      </a:r>
                      <a:r>
                        <a:rPr lang="it-IT" sz="1800" b="1" u="sng" baseline="0" dirty="0" smtClean="0">
                          <a:effectLst/>
                        </a:rPr>
                        <a:t> </a:t>
                      </a:r>
                      <a:r>
                        <a:rPr lang="it-IT" sz="1800" b="1" u="sng" baseline="0" dirty="0" smtClean="0">
                          <a:effectLst/>
                          <a:hlinkClick r:id="rId5"/>
                        </a:rPr>
                        <a:t>www.campania.istruzione.it</a:t>
                      </a:r>
                      <a:r>
                        <a:rPr lang="it-IT" sz="1800" b="1" dirty="0" smtClean="0">
                          <a:effectLst/>
                        </a:rPr>
                        <a:t> </a:t>
                      </a:r>
                      <a:r>
                        <a:rPr lang="it-IT" sz="1800" b="1" dirty="0">
                          <a:effectLst/>
                        </a:rPr>
                        <a:t>in cui </a:t>
                      </a:r>
                      <a:r>
                        <a:rPr lang="it-IT" sz="1800" b="1" dirty="0" smtClean="0">
                          <a:effectLst/>
                        </a:rPr>
                        <a:t>s </a:t>
                      </a:r>
                      <a:r>
                        <a:rPr lang="it-IT" sz="1800" b="1" dirty="0">
                          <a:effectLst/>
                        </a:rPr>
                        <a:t>via via inseriti documenti, note, circolari e materiali didattici di </a:t>
                      </a:r>
                      <a:r>
                        <a:rPr lang="it-IT" sz="1800" b="1" dirty="0" smtClean="0">
                          <a:effectLst/>
                        </a:rPr>
                        <a:t>supporto. </a:t>
                      </a:r>
                      <a:endParaRPr lang="it-IT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40" marR="8954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0851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4892" y="314795"/>
            <a:ext cx="8350458" cy="5757238"/>
          </a:xfrm>
        </p:spPr>
        <p:txBody>
          <a:bodyPr>
            <a:normAutofit/>
          </a:bodyPr>
          <a:lstStyle/>
          <a:p>
            <a:pPr algn="just"/>
            <a:endParaRPr lang="it-IT" sz="2400" dirty="0" smtClean="0"/>
          </a:p>
          <a:p>
            <a:pPr algn="just"/>
            <a:r>
              <a:rPr lang="it-IT" sz="2400" dirty="0" smtClean="0"/>
              <a:t>A </a:t>
            </a:r>
            <a:r>
              <a:rPr lang="it-IT" sz="2400" dirty="0"/>
              <a:t>norma dell’art.2 del DM </a:t>
            </a:r>
            <a:r>
              <a:rPr lang="it-IT" sz="2400" dirty="0" smtClean="0"/>
              <a:t>850/15, sono tenuti allo </a:t>
            </a:r>
            <a:r>
              <a:rPr lang="it-IT" sz="2400" dirty="0"/>
              <a:t>svolgimento del periodo di formazione e </a:t>
            </a:r>
            <a:r>
              <a:rPr lang="it-IT" sz="2400" dirty="0" smtClean="0"/>
              <a:t>prova: </a:t>
            </a:r>
            <a:endParaRPr lang="it-IT" sz="2400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3088487862"/>
              </p:ext>
            </p:extLst>
          </p:nvPr>
        </p:nvGraphicFramePr>
        <p:xfrm>
          <a:off x="809465" y="1499015"/>
          <a:ext cx="7615001" cy="524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tangolo 1"/>
          <p:cNvSpPr/>
          <p:nvPr/>
        </p:nvSpPr>
        <p:spPr>
          <a:xfrm>
            <a:off x="621992" y="-1"/>
            <a:ext cx="2061247" cy="461665"/>
          </a:xfrm>
          <a:prstGeom prst="rect">
            <a:avLst/>
          </a:prstGeom>
          <a:solidFill>
            <a:srgbClr val="D1E3F3"/>
          </a:solidFill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/>
              <a:t>DESTINATARI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18013747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584616"/>
            <a:ext cx="5697199" cy="5592347"/>
          </a:xfrm>
        </p:spPr>
        <p:txBody>
          <a:bodyPr>
            <a:normAutofit/>
          </a:bodyPr>
          <a:lstStyle/>
          <a:p>
            <a:pPr algn="just"/>
            <a:r>
              <a:rPr lang="it-IT" dirty="0"/>
              <a:t>Le </a:t>
            </a:r>
            <a:r>
              <a:rPr lang="it-IT" dirty="0" smtClean="0"/>
              <a:t>norme </a:t>
            </a:r>
            <a:r>
              <a:rPr lang="it-IT" dirty="0"/>
              <a:t>citate </a:t>
            </a:r>
            <a:r>
              <a:rPr lang="it-IT" dirty="0" smtClean="0"/>
              <a:t>vanno interpretate </a:t>
            </a:r>
            <a:r>
              <a:rPr lang="it-IT" dirty="0"/>
              <a:t>nella direzione di un’azione di </a:t>
            </a:r>
            <a:r>
              <a:rPr lang="it-IT" b="1" u="sng" dirty="0">
                <a:solidFill>
                  <a:srgbClr val="0000CC"/>
                </a:solidFill>
              </a:rPr>
              <a:t>formazione e di aggiornamento che si estende lungo tutto l’arco della vita </a:t>
            </a:r>
            <a:r>
              <a:rPr lang="it-IT" b="1" u="sng" dirty="0" smtClean="0">
                <a:solidFill>
                  <a:srgbClr val="0000CC"/>
                </a:solidFill>
              </a:rPr>
              <a:t>professionale</a:t>
            </a:r>
            <a:r>
              <a:rPr lang="it-IT" dirty="0"/>
              <a:t>.</a:t>
            </a:r>
            <a:endParaRPr lang="it-IT" dirty="0" smtClean="0"/>
          </a:p>
          <a:p>
            <a:pPr marL="0" indent="0" algn="just">
              <a:buNone/>
            </a:pPr>
            <a:endParaRPr lang="it-IT" dirty="0" smtClean="0"/>
          </a:p>
          <a:p>
            <a:pPr algn="just"/>
            <a:r>
              <a:rPr lang="it-IT" dirty="0" smtClean="0"/>
              <a:t>È </a:t>
            </a:r>
            <a:r>
              <a:rPr lang="it-IT" dirty="0"/>
              <a:t>in tal senso che si orienta l’azione del </a:t>
            </a:r>
            <a:r>
              <a:rPr lang="it-IT" b="1" u="sng" dirty="0">
                <a:solidFill>
                  <a:srgbClr val="0000CC"/>
                </a:solidFill>
              </a:rPr>
              <a:t>Piano di Formazione Nazionale </a:t>
            </a:r>
            <a:r>
              <a:rPr lang="it-IT" dirty="0"/>
              <a:t>che </a:t>
            </a:r>
            <a:r>
              <a:rPr lang="it-IT" b="1" u="sng" dirty="0">
                <a:solidFill>
                  <a:srgbClr val="0000CC"/>
                </a:solidFill>
              </a:rPr>
              <a:t>trae spunto dal modello formativo dei docenti neoassunti </a:t>
            </a:r>
            <a:r>
              <a:rPr lang="it-IT" dirty="0"/>
              <a:t>per disegnare la formazione di tutti i docenti in </a:t>
            </a:r>
            <a:r>
              <a:rPr lang="it-IT" dirty="0" smtClean="0"/>
              <a:t>servizio.</a:t>
            </a:r>
            <a:endParaRPr lang="it-IT" dirty="0"/>
          </a:p>
        </p:txBody>
      </p:sp>
      <p:pic>
        <p:nvPicPr>
          <p:cNvPr id="4" name="Picture 8" descr="Risultati immagini per piano nazionale di formazione docent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9175" y="2278505"/>
            <a:ext cx="1743013" cy="2464399"/>
          </a:xfrm>
          <a:prstGeom prst="rect">
            <a:avLst/>
          </a:prstGeom>
          <a:noFill/>
          <a:ln w="76200" cmpd="thickThin">
            <a:solidFill>
              <a:srgbClr val="F2F2F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750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contenuto 2"/>
          <p:cNvSpPr>
            <a:spLocks noGrp="1"/>
          </p:cNvSpPr>
          <p:nvPr>
            <p:ph idx="1"/>
          </p:nvPr>
        </p:nvSpPr>
        <p:spPr>
          <a:xfrm>
            <a:off x="971550" y="2708275"/>
            <a:ext cx="6777038" cy="3097213"/>
          </a:xfrm>
        </p:spPr>
        <p:txBody>
          <a:bodyPr/>
          <a:lstStyle/>
          <a:p>
            <a:pPr algn="just"/>
            <a:endParaRPr lang="it-IT" altLang="it-IT" sz="2400" dirty="0" smtClean="0"/>
          </a:p>
          <a:p>
            <a:pPr algn="just"/>
            <a:r>
              <a:rPr lang="it-IT" altLang="it-IT" sz="2400" dirty="0" smtClean="0"/>
              <a:t>  </a:t>
            </a:r>
            <a:r>
              <a:rPr lang="it-IT" altLang="it-IT" dirty="0" smtClean="0"/>
              <a:t>Il superamento del periodo di formazione e prova è subordinato allo svolgimento di servizio effettivamente prestato per almeno </a:t>
            </a:r>
            <a:r>
              <a:rPr lang="it-IT" altLang="it-IT" b="1" dirty="0" smtClean="0"/>
              <a:t>180 giorni </a:t>
            </a:r>
            <a:r>
              <a:rPr lang="it-IT" altLang="it-IT" dirty="0" smtClean="0"/>
              <a:t>nel corso dell’anno scolastico, di cui almeno </a:t>
            </a:r>
            <a:r>
              <a:rPr lang="it-IT" altLang="it-IT" b="1" dirty="0" smtClean="0"/>
              <a:t>120 per le attività didattiche.</a:t>
            </a:r>
          </a:p>
          <a:p>
            <a:pPr algn="just">
              <a:buFont typeface="Arial" panose="020B0604020202020204" pitchFamily="34" charset="0"/>
              <a:buNone/>
            </a:pPr>
            <a:r>
              <a:rPr lang="it-IT" altLang="it-IT" sz="2400" b="1" dirty="0" smtClean="0"/>
              <a:t>       </a:t>
            </a:r>
            <a:r>
              <a:rPr lang="it-IT" altLang="it-IT" sz="1800" dirty="0" smtClean="0"/>
              <a:t>(art. 3 D.M. 850/2015)</a:t>
            </a:r>
          </a:p>
          <a:p>
            <a:pPr algn="just"/>
            <a:endParaRPr lang="it-IT" altLang="it-IT" sz="2400" dirty="0" smtClean="0"/>
          </a:p>
        </p:txBody>
      </p:sp>
      <p:sp>
        <p:nvSpPr>
          <p:cNvPr id="14340" name="AutoShape 5" descr="Risultati immagini per calendari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14341" name="Picture 7" descr="https://encrypted-tbn1.gstatic.com/images?q=tbn:ANd9GcSsCHTj4DSLJceqsyh3EMFM5Zd7UTef53BplCYgBiIDxUCvYnhbC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379095"/>
            <a:ext cx="2447925" cy="142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621992" y="-1"/>
            <a:ext cx="8102283" cy="830997"/>
          </a:xfrm>
          <a:prstGeom prst="rect">
            <a:avLst/>
          </a:prstGeom>
          <a:solidFill>
            <a:srgbClr val="D1E3F3"/>
          </a:solidFill>
        </p:spPr>
        <p:txBody>
          <a:bodyPr wrap="square">
            <a:spAutoFit/>
          </a:bodyPr>
          <a:lstStyle/>
          <a:p>
            <a:r>
              <a:rPr lang="it-IT" sz="2400" b="1" dirty="0" smtClean="0"/>
              <a:t>DURATA E SERVIZI UTILI AI FINI DEL SUPERAMENTO DEL PERIODO DI FORMAZIONE E DI PROVA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xmlns="" val="86498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/>
              <a:t>Con nota n. 33989 del 2 agosto 2017, il MIUR ha pubblicato gli orientamenti preliminari per la progettazione dell'attività formativa </a:t>
            </a:r>
            <a:r>
              <a:rPr lang="it-IT" dirty="0" smtClean="0"/>
              <a:t>riservata ai </a:t>
            </a:r>
            <a:r>
              <a:rPr lang="it-IT" dirty="0"/>
              <a:t>docenti neo immessi nell'anno scolastico 2017/2018</a:t>
            </a:r>
            <a:r>
              <a:rPr lang="it-IT" dirty="0" smtClean="0"/>
              <a:t>.</a:t>
            </a:r>
          </a:p>
          <a:p>
            <a:pPr algn="just"/>
            <a:r>
              <a:rPr lang="it-IT" dirty="0" smtClean="0"/>
              <a:t> </a:t>
            </a:r>
            <a:r>
              <a:rPr lang="it-IT" dirty="0"/>
              <a:t>L'impianto normativo, rimasto </a:t>
            </a:r>
            <a:r>
              <a:rPr lang="it-IT" dirty="0" smtClean="0"/>
              <a:t>invariato</a:t>
            </a:r>
            <a:r>
              <a:rPr lang="it-IT" dirty="0"/>
              <a:t> </a:t>
            </a:r>
            <a:r>
              <a:rPr lang="it-IT" dirty="0" smtClean="0"/>
              <a:t>nella struttura, presenta alcuni significativi elementi di </a:t>
            </a:r>
            <a:r>
              <a:rPr lang="it-IT" b="1" dirty="0" smtClean="0">
                <a:solidFill>
                  <a:srgbClr val="0000CC"/>
                </a:solidFill>
              </a:rPr>
              <a:t>novità</a:t>
            </a:r>
            <a:r>
              <a:rPr lang="it-IT" dirty="0" smtClean="0"/>
              <a:t> dal punto di vista gestionale, organizzativo e metodologico, rispetto alle prevedenti annualità.</a:t>
            </a:r>
            <a:endParaRPr lang="it-IT" dirty="0"/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628650" y="95306"/>
            <a:ext cx="7886700" cy="1325563"/>
          </a:xfrm>
        </p:spPr>
        <p:txBody>
          <a:bodyPr/>
          <a:lstStyle/>
          <a:p>
            <a:r>
              <a:rPr lang="it-IT" b="1" dirty="0" smtClean="0"/>
              <a:t>La nota MIUR </a:t>
            </a:r>
            <a:r>
              <a:rPr lang="it-IT" b="1" dirty="0" err="1" smtClean="0"/>
              <a:t>prot</a:t>
            </a:r>
            <a:r>
              <a:rPr lang="it-IT" b="1" dirty="0" smtClean="0"/>
              <a:t>. 33989/2017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2708873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3733</Words>
  <Application>Microsoft Office PowerPoint</Application>
  <PresentationFormat>Presentazione su schermo (4:3)</PresentationFormat>
  <Paragraphs>326</Paragraphs>
  <Slides>52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52</vt:i4>
      </vt:variant>
    </vt:vector>
  </HeadingPairs>
  <TitlesOfParts>
    <vt:vector size="53" baseType="lpstr">
      <vt:lpstr>Tema di Office</vt:lpstr>
      <vt:lpstr>Diapositiva 1</vt:lpstr>
      <vt:lpstr>Diapositiva 2</vt:lpstr>
      <vt:lpstr>Diapositiva 3</vt:lpstr>
      <vt:lpstr>La legge n. 107/2015</vt:lpstr>
      <vt:lpstr>Il D.M. n. 850/2015</vt:lpstr>
      <vt:lpstr>Diapositiva 6</vt:lpstr>
      <vt:lpstr>Diapositiva 7</vt:lpstr>
      <vt:lpstr>Diapositiva 8</vt:lpstr>
      <vt:lpstr>La nota MIUR prot. 33989/2017</vt:lpstr>
      <vt:lpstr>Diapositiva 10</vt:lpstr>
      <vt:lpstr>Diapositiva 11</vt:lpstr>
      <vt:lpstr>Diapositiva 12</vt:lpstr>
      <vt:lpstr>Diapositiva 13</vt:lpstr>
      <vt:lpstr>Diapositiva 14</vt:lpstr>
      <vt:lpstr>Gli strumenti didattici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La  discussione dell’esperienza realizzata</vt:lpstr>
      <vt:lpstr>Il colloquio</vt:lpstr>
      <vt:lpstr>Istruttoria del tutor e relazione del DS</vt:lpstr>
      <vt:lpstr>Il parere del Comitato di valutazione</vt:lpstr>
      <vt:lpstr>Giudizio sfavorevole</vt:lpstr>
      <vt:lpstr>La verifica ispettiva</vt:lpstr>
      <vt:lpstr>Superamento  dell’anno di formazione e di prova</vt:lpstr>
      <vt:lpstr>Diapositiva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HP</dc:creator>
  <cp:lastModifiedBy>u9ò</cp:lastModifiedBy>
  <cp:revision>62</cp:revision>
  <dcterms:created xsi:type="dcterms:W3CDTF">2017-10-20T06:14:18Z</dcterms:created>
  <dcterms:modified xsi:type="dcterms:W3CDTF">2017-11-06T12:24:29Z</dcterms:modified>
</cp:coreProperties>
</file>